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6" r:id="rId2"/>
    <p:sldId id="257" r:id="rId3"/>
  </p:sldIdLst>
  <p:sldSz cx="9906000" cy="6858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8235"/>
    <a:srgbClr val="9E91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1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6E2B1-641D-4577-B4C2-0594EC200FE9}" type="datetimeFigureOut">
              <a:rPr lang="fr-FR" smtClean="0"/>
              <a:t>28/08/2020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A4AEE0-4FEE-4150-8B99-90059AB809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5163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6E94-7434-44C2-A6C7-64C768224120}" type="datetimeFigureOut">
              <a:rPr lang="fr-FR" smtClean="0"/>
              <a:t>28/08/2020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279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6E94-7434-44C2-A6C7-64C768224120}" type="datetimeFigureOut">
              <a:rPr lang="fr-FR" smtClean="0"/>
              <a:t>28/08/2020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0775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6E94-7434-44C2-A6C7-64C768224120}" type="datetimeFigureOut">
              <a:rPr lang="fr-FR" smtClean="0"/>
              <a:t>28/08/2020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2623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6E94-7434-44C2-A6C7-64C768224120}" type="datetimeFigureOut">
              <a:rPr lang="fr-FR" smtClean="0"/>
              <a:t>28/08/2020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4997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6E94-7434-44C2-A6C7-64C768224120}" type="datetimeFigureOut">
              <a:rPr lang="fr-FR" smtClean="0"/>
              <a:t>28/08/2020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0210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6E94-7434-44C2-A6C7-64C768224120}" type="datetimeFigureOut">
              <a:rPr lang="fr-FR" smtClean="0"/>
              <a:t>28/08/2020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6757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6E94-7434-44C2-A6C7-64C768224120}" type="datetimeFigureOut">
              <a:rPr lang="fr-FR" smtClean="0"/>
              <a:t>28/08/2020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3115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6E94-7434-44C2-A6C7-64C768224120}" type="datetimeFigureOut">
              <a:rPr lang="fr-FR" smtClean="0"/>
              <a:t>28/08/2020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4326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6E94-7434-44C2-A6C7-64C768224120}" type="datetimeFigureOut">
              <a:rPr lang="fr-FR" smtClean="0"/>
              <a:t>28/08/2020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230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6E94-7434-44C2-A6C7-64C768224120}" type="datetimeFigureOut">
              <a:rPr lang="fr-FR" smtClean="0"/>
              <a:t>28/08/2020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0249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6E94-7434-44C2-A6C7-64C768224120}" type="datetimeFigureOut">
              <a:rPr lang="fr-FR" smtClean="0"/>
              <a:t>28/08/2020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9554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D6E94-7434-44C2-A6C7-64C768224120}" type="datetimeFigureOut">
              <a:rPr lang="fr-FR" smtClean="0"/>
              <a:t>28/08/2020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694E1-ADD8-4E61-B8FB-69747095F1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207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15519" r="22387" b="21239"/>
          <a:stretch/>
        </p:blipFill>
        <p:spPr>
          <a:xfrm rot="10800000" flipH="1">
            <a:off x="0" y="-28498"/>
            <a:ext cx="9906000" cy="489025"/>
          </a:xfrm>
          <a:prstGeom prst="round1Rect">
            <a:avLst>
              <a:gd name="adj" fmla="val 0"/>
            </a:avLst>
          </a:prstGeom>
          <a:effectLst>
            <a:softEdge rad="31750"/>
          </a:effectLst>
        </p:spPr>
      </p:pic>
      <p:pic>
        <p:nvPicPr>
          <p:cNvPr id="3" name="Image 2"/>
          <p:cNvPicPr preferRelativeResize="0">
            <a:picLocks/>
          </p:cNvPicPr>
          <p:nvPr/>
        </p:nvPicPr>
        <p:blipFill rotWithShape="1"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779099" y="-2141194"/>
            <a:ext cx="580137" cy="4757566"/>
          </a:xfrm>
          <a:prstGeom prst="rect">
            <a:avLst/>
          </a:prstGeom>
          <a:ln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3020786" y="96727"/>
            <a:ext cx="40967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latin typeface="Sweet Winter Regular" panose="02000500000000000000" pitchFamily="50" charset="0"/>
              </a:rPr>
              <a:t>Qui est qui ? </a:t>
            </a:r>
            <a:endParaRPr lang="fr-FR" sz="1600" b="1" dirty="0">
              <a:latin typeface="Sweet Winter Regular" panose="02000500000000000000" pitchFamily="50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376545"/>
              </p:ext>
            </p:extLst>
          </p:nvPr>
        </p:nvGraphicFramePr>
        <p:xfrm>
          <a:off x="187813" y="574111"/>
          <a:ext cx="9530373" cy="62366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568013"/>
                <a:gridCol w="568740"/>
                <a:gridCol w="568740"/>
                <a:gridCol w="568740"/>
                <a:gridCol w="568740"/>
                <a:gridCol w="568740"/>
                <a:gridCol w="568740"/>
                <a:gridCol w="568740"/>
                <a:gridCol w="568740"/>
                <a:gridCol w="568740"/>
                <a:gridCol w="568740"/>
                <a:gridCol w="568740"/>
                <a:gridCol w="568740"/>
                <a:gridCol w="568740"/>
                <a:gridCol w="568740"/>
              </a:tblGrid>
              <a:tr h="1116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EasyReadingPRO" panose="02000506040000020003" pitchFamily="2" charset="0"/>
                        </a:rPr>
                        <a:t>Chef cuisinier</a:t>
                      </a:r>
                      <a:endParaRPr lang="fr-FR" sz="1200" dirty="0">
                        <a:latin typeface="EasyReadingPRO" panose="02000506040000020003" pitchFamily="2" charset="0"/>
                      </a:endParaRPr>
                    </a:p>
                  </a:txBody>
                  <a:tcPr vert="vert27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EasyReadingPRO" panose="02000506040000020003" pitchFamily="2" charset="0"/>
                        </a:rPr>
                        <a:t>Secrétaire</a:t>
                      </a:r>
                      <a:endParaRPr lang="fr-FR" sz="1200" dirty="0">
                        <a:latin typeface="EasyReadingPRO" panose="02000506040000020003" pitchFamily="2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EasyReadingPRO" panose="02000506040000020003" pitchFamily="2" charset="0"/>
                        </a:rPr>
                        <a:t>Gestionnaire</a:t>
                      </a:r>
                      <a:endParaRPr lang="fr-FR" sz="1200" dirty="0">
                        <a:latin typeface="EasyReadingPRO" panose="02000506040000020003" pitchFamily="2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EasyReadingPRO" panose="02000506040000020003" pitchFamily="2" charset="0"/>
                        </a:rPr>
                        <a:t>Directeur de SEGPA</a:t>
                      </a:r>
                      <a:endParaRPr lang="fr-FR" sz="1200" dirty="0">
                        <a:latin typeface="EasyReadingPRO" panose="02000506040000020003" pitchFamily="2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EasyReadingPRO" panose="02000506040000020003" pitchFamily="2" charset="0"/>
                        </a:rPr>
                        <a:t>Professeur</a:t>
                      </a:r>
                      <a:r>
                        <a:rPr lang="fr-FR" sz="1200" baseline="0" dirty="0" smtClean="0">
                          <a:latin typeface="EasyReadingPRO" panose="02000506040000020003" pitchFamily="2" charset="0"/>
                        </a:rPr>
                        <a:t> principal</a:t>
                      </a:r>
                      <a:endParaRPr lang="fr-FR" sz="1200" dirty="0">
                        <a:latin typeface="EasyReadingPRO" panose="02000506040000020003" pitchFamily="2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EasyReadingPRO" panose="02000506040000020003" pitchFamily="2" charset="0"/>
                        </a:rPr>
                        <a:t>Enseignant</a:t>
                      </a:r>
                      <a:r>
                        <a:rPr lang="fr-FR" sz="1200" baseline="0" dirty="0" smtClean="0">
                          <a:latin typeface="EasyReadingPRO" panose="02000506040000020003" pitchFamily="2" charset="0"/>
                        </a:rPr>
                        <a:t> de SEGPA</a:t>
                      </a:r>
                      <a:endParaRPr lang="fr-FR" sz="1200" dirty="0">
                        <a:latin typeface="EasyReadingPRO" panose="02000506040000020003" pitchFamily="2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EasyReadingPRO" panose="02000506040000020003" pitchFamily="2" charset="0"/>
                        </a:rPr>
                        <a:t>Professeur</a:t>
                      </a:r>
                      <a:r>
                        <a:rPr lang="fr-FR" sz="1200" baseline="0" dirty="0" smtClean="0">
                          <a:latin typeface="EasyReadingPRO" panose="02000506040000020003" pitchFamily="2" charset="0"/>
                        </a:rPr>
                        <a:t> d’atelier HAS</a:t>
                      </a:r>
                      <a:endParaRPr lang="fr-FR" sz="1200" dirty="0">
                        <a:latin typeface="EasyReadingPRO" panose="02000506040000020003" pitchFamily="2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latin typeface="EasyReadingPRO" panose="02000506040000020003" pitchFamily="2" charset="0"/>
                        </a:rPr>
                        <a:t>Professeur d’atelier habitat</a:t>
                      </a:r>
                      <a:endParaRPr lang="fr-FR" sz="1050" dirty="0">
                        <a:latin typeface="EasyReadingPRO" panose="02000506040000020003" pitchFamily="2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EasyReadingPRO" panose="02000506040000020003" pitchFamily="2" charset="0"/>
                        </a:rPr>
                        <a:t>Infirmier</a:t>
                      </a:r>
                      <a:endParaRPr lang="fr-FR" sz="1200" dirty="0">
                        <a:latin typeface="EasyReadingPRO" panose="02000506040000020003" pitchFamily="2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EasyReadingPRO" panose="02000506040000020003" pitchFamily="2" charset="0"/>
                        </a:rPr>
                        <a:t>Agent</a:t>
                      </a:r>
                      <a:r>
                        <a:rPr lang="fr-FR" sz="1200" baseline="0" dirty="0" smtClean="0">
                          <a:latin typeface="EasyReadingPRO" panose="02000506040000020003" pitchFamily="2" charset="0"/>
                        </a:rPr>
                        <a:t> technique</a:t>
                      </a:r>
                      <a:endParaRPr lang="fr-FR" sz="1200" dirty="0">
                        <a:latin typeface="EasyReadingPRO" panose="02000506040000020003" pitchFamily="2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latin typeface="EasyReadingPRO" panose="02000506040000020003" pitchFamily="2" charset="0"/>
                        </a:rPr>
                        <a:t>Agent d’accueil à la loge</a:t>
                      </a:r>
                      <a:endParaRPr lang="fr-FR" sz="1100" dirty="0">
                        <a:latin typeface="EasyReadingPRO" panose="02000506040000020003" pitchFamily="2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EasyReadingPRO" panose="02000506040000020003" pitchFamily="2" charset="0"/>
                        </a:rPr>
                        <a:t>CPE</a:t>
                      </a:r>
                      <a:endParaRPr lang="fr-FR" sz="1200" dirty="0">
                        <a:latin typeface="EasyReadingPRO" panose="02000506040000020003" pitchFamily="2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EasyReadingPRO" panose="02000506040000020003" pitchFamily="2" charset="0"/>
                        </a:rPr>
                        <a:t>Principal</a:t>
                      </a:r>
                      <a:endParaRPr lang="fr-FR" sz="1200" dirty="0">
                        <a:latin typeface="EasyReadingPRO" panose="02000506040000020003" pitchFamily="2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EasyReadingPRO" panose="02000506040000020003" pitchFamily="2" charset="0"/>
                        </a:rPr>
                        <a:t>Principal</a:t>
                      </a:r>
                      <a:r>
                        <a:rPr lang="fr-FR" sz="1200" baseline="0" dirty="0" smtClean="0">
                          <a:latin typeface="EasyReadingPRO" panose="02000506040000020003" pitchFamily="2" charset="0"/>
                        </a:rPr>
                        <a:t> adjoint</a:t>
                      </a:r>
                      <a:endParaRPr lang="fr-FR" sz="1200" dirty="0">
                        <a:latin typeface="EasyReadingPRO" panose="02000506040000020003" pitchFamily="2" charset="0"/>
                      </a:endParaRPr>
                    </a:p>
                  </a:txBody>
                  <a:tcPr vert="vert270" anchor="ctr"/>
                </a:tc>
              </a:tr>
              <a:tr h="361308">
                <a:tc>
                  <a:txBody>
                    <a:bodyPr/>
                    <a:lstStyle/>
                    <a:p>
                      <a:r>
                        <a:rPr lang="fr-FR" sz="1100" dirty="0" smtClean="0">
                          <a:latin typeface="EasyReadingPRO" panose="02000506040000020003" pitchFamily="2" charset="0"/>
                        </a:rPr>
                        <a:t>[</a:t>
                      </a:r>
                      <a:r>
                        <a:rPr lang="fr-FR" sz="1100" dirty="0" err="1" smtClean="0">
                          <a:latin typeface="EasyReadingPRO" panose="02000506040000020003" pitchFamily="2" charset="0"/>
                        </a:rPr>
                        <a:t>profprinc</a:t>
                      </a:r>
                      <a:r>
                        <a:rPr lang="fr-FR" sz="1100" dirty="0" smtClean="0">
                          <a:latin typeface="EasyReadingPRO" panose="02000506040000020003" pitchFamily="2" charset="0"/>
                        </a:rPr>
                        <a:t>]</a:t>
                      </a:r>
                      <a:endParaRPr lang="fr-FR" sz="1100" dirty="0">
                        <a:latin typeface="EasyReadingPRO" panose="02000506040000020003" pitchFamily="2" charset="0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1308">
                <a:tc>
                  <a:txBody>
                    <a:bodyPr/>
                    <a:lstStyle/>
                    <a:p>
                      <a:r>
                        <a:rPr lang="fr-FR" sz="1100" dirty="0" smtClean="0">
                          <a:latin typeface="EasyReadingPRO" panose="02000506040000020003" pitchFamily="2" charset="0"/>
                        </a:rPr>
                        <a:t>[</a:t>
                      </a:r>
                      <a:r>
                        <a:rPr lang="fr-FR" sz="1100" dirty="0" err="1" smtClean="0">
                          <a:latin typeface="EasyReadingPRO" panose="02000506040000020003" pitchFamily="2" charset="0"/>
                        </a:rPr>
                        <a:t>pesegpa</a:t>
                      </a:r>
                      <a:r>
                        <a:rPr lang="fr-FR" sz="1100" dirty="0" smtClean="0">
                          <a:latin typeface="EasyReadingPRO" panose="02000506040000020003" pitchFamily="2" charset="0"/>
                        </a:rPr>
                        <a:t>]</a:t>
                      </a:r>
                      <a:endParaRPr lang="fr-FR" sz="1100" dirty="0">
                        <a:latin typeface="EasyReadingPRO" panose="02000506040000020003" pitchFamily="2" charset="0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13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latin typeface="EasyReadingPRO" panose="02000506040000020003" pitchFamily="2" charset="0"/>
                        </a:rPr>
                        <a:t>[</a:t>
                      </a:r>
                      <a:r>
                        <a:rPr lang="fr-FR" sz="1100" dirty="0" err="1" smtClean="0">
                          <a:latin typeface="EasyReadingPRO" panose="02000506040000020003" pitchFamily="2" charset="0"/>
                        </a:rPr>
                        <a:t>plphas</a:t>
                      </a:r>
                      <a:r>
                        <a:rPr lang="fr-FR" sz="1100" dirty="0" smtClean="0">
                          <a:latin typeface="EasyReadingPRO" panose="02000506040000020003" pitchFamily="2" charset="0"/>
                        </a:rPr>
                        <a:t>]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1308">
                <a:tc>
                  <a:txBody>
                    <a:bodyPr/>
                    <a:lstStyle/>
                    <a:p>
                      <a:r>
                        <a:rPr lang="fr-FR" sz="1100" dirty="0" smtClean="0">
                          <a:latin typeface="EasyReadingPRO" panose="02000506040000020003" pitchFamily="2" charset="0"/>
                        </a:rPr>
                        <a:t>[</a:t>
                      </a:r>
                      <a:r>
                        <a:rPr lang="fr-FR" sz="1100" dirty="0" err="1" smtClean="0">
                          <a:latin typeface="EasyReadingPRO" panose="02000506040000020003" pitchFamily="2" charset="0"/>
                        </a:rPr>
                        <a:t>plphabitat</a:t>
                      </a:r>
                      <a:r>
                        <a:rPr lang="fr-FR" sz="1100" dirty="0" smtClean="0">
                          <a:latin typeface="EasyReadingPRO" panose="02000506040000020003" pitchFamily="2" charset="0"/>
                        </a:rPr>
                        <a:t>]</a:t>
                      </a:r>
                      <a:endParaRPr lang="fr-FR" sz="1100" dirty="0">
                        <a:latin typeface="EasyReadingPRO" panose="02000506040000020003" pitchFamily="2" charset="0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13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latin typeface="EasyReadingPRO" panose="02000506040000020003" pitchFamily="2" charset="0"/>
                        </a:rPr>
                        <a:t>[principal]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13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latin typeface="EasyReadingPRO" panose="02000506040000020003" pitchFamily="2" charset="0"/>
                        </a:rPr>
                        <a:t>[</a:t>
                      </a:r>
                      <a:r>
                        <a:rPr lang="fr-FR" sz="1100" dirty="0" err="1" smtClean="0">
                          <a:latin typeface="EasyReadingPRO" panose="02000506040000020003" pitchFamily="2" charset="0"/>
                        </a:rPr>
                        <a:t>principaladjoint</a:t>
                      </a:r>
                      <a:r>
                        <a:rPr lang="fr-FR" sz="1100" dirty="0" smtClean="0">
                          <a:latin typeface="EasyReadingPRO" panose="02000506040000020003" pitchFamily="2" charset="0"/>
                        </a:rPr>
                        <a:t>]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13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latin typeface="EasyReadingPRO" panose="02000506040000020003" pitchFamily="2" charset="0"/>
                        </a:rPr>
                        <a:t>[</a:t>
                      </a:r>
                      <a:r>
                        <a:rPr lang="fr-FR" sz="1100" dirty="0" err="1" smtClean="0">
                          <a:latin typeface="EasyReadingPRO" panose="02000506040000020003" pitchFamily="2" charset="0"/>
                        </a:rPr>
                        <a:t>agenttechnique</a:t>
                      </a:r>
                      <a:r>
                        <a:rPr lang="fr-FR" sz="1100" dirty="0" smtClean="0">
                          <a:latin typeface="EasyReadingPRO" panose="02000506040000020003" pitchFamily="2" charset="0"/>
                        </a:rPr>
                        <a:t>]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13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latin typeface="EasyReadingPRO" panose="02000506040000020003" pitchFamily="2" charset="0"/>
                        </a:rPr>
                        <a:t>[gestionnaire]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13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latin typeface="EasyReadingPRO" panose="02000506040000020003" pitchFamily="2" charset="0"/>
                        </a:rPr>
                        <a:t>[</a:t>
                      </a:r>
                      <a:r>
                        <a:rPr lang="fr-FR" sz="1100" dirty="0" err="1" smtClean="0">
                          <a:latin typeface="EasyReadingPRO" panose="02000506040000020003" pitchFamily="2" charset="0"/>
                        </a:rPr>
                        <a:t>directeursegpa</a:t>
                      </a:r>
                      <a:r>
                        <a:rPr lang="fr-FR" sz="1100" dirty="0" smtClean="0">
                          <a:latin typeface="EasyReadingPRO" panose="02000506040000020003" pitchFamily="2" charset="0"/>
                        </a:rPr>
                        <a:t>]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13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latin typeface="EasyReadingPRO" panose="02000506040000020003" pitchFamily="2" charset="0"/>
                        </a:rPr>
                        <a:t>[secrétaire]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1308">
                <a:tc>
                  <a:txBody>
                    <a:bodyPr/>
                    <a:lstStyle/>
                    <a:p>
                      <a:r>
                        <a:rPr lang="fr-FR" sz="1100" dirty="0" smtClean="0">
                          <a:latin typeface="EasyReadingPRO" panose="02000506040000020003" pitchFamily="2" charset="0"/>
                        </a:rPr>
                        <a:t>[infirmier]</a:t>
                      </a:r>
                      <a:endParaRPr lang="fr-FR" sz="1100" dirty="0">
                        <a:latin typeface="EasyReadingPRO" panose="02000506040000020003" pitchFamily="2" charset="0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1308">
                <a:tc>
                  <a:txBody>
                    <a:bodyPr/>
                    <a:lstStyle/>
                    <a:p>
                      <a:r>
                        <a:rPr lang="fr-FR" sz="1100" dirty="0" smtClean="0">
                          <a:latin typeface="EasyReadingPRO" panose="02000506040000020003" pitchFamily="2" charset="0"/>
                        </a:rPr>
                        <a:t>[CPE]</a:t>
                      </a:r>
                      <a:endParaRPr lang="fr-FR" sz="1100" dirty="0">
                        <a:latin typeface="EasyReadingPRO" panose="02000506040000020003" pitchFamily="2" charset="0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13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latin typeface="EasyReadingPRO" panose="02000506040000020003" pitchFamily="2" charset="0"/>
                        </a:rPr>
                        <a:t>[cuisinier]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13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latin typeface="EasyReadingPRO" panose="02000506040000020003" pitchFamily="2" charset="0"/>
                        </a:rPr>
                        <a:t>[</a:t>
                      </a:r>
                      <a:r>
                        <a:rPr lang="fr-FR" sz="1100" dirty="0" err="1" smtClean="0">
                          <a:latin typeface="EasyReadingPRO" panose="02000506040000020003" pitchFamily="2" charset="0"/>
                        </a:rPr>
                        <a:t>accueilloge</a:t>
                      </a:r>
                      <a:r>
                        <a:rPr lang="fr-FR" sz="1100" dirty="0" smtClean="0">
                          <a:latin typeface="EasyReadingPRO" panose="02000506040000020003" pitchFamily="2" charset="0"/>
                        </a:rPr>
                        <a:t>]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51025">
            <a:off x="2328982" y="16729"/>
            <a:ext cx="460666" cy="61422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049" y="51225"/>
            <a:ext cx="501520" cy="50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827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9" t="15519" r="22387" b="21239"/>
          <a:stretch/>
        </p:blipFill>
        <p:spPr>
          <a:xfrm rot="10800000" flipH="1">
            <a:off x="0" y="-28498"/>
            <a:ext cx="9906000" cy="489025"/>
          </a:xfrm>
          <a:prstGeom prst="round1Rect">
            <a:avLst>
              <a:gd name="adj" fmla="val 0"/>
            </a:avLst>
          </a:prstGeom>
          <a:effectLst>
            <a:softEdge rad="31750"/>
          </a:effectLst>
        </p:spPr>
      </p:pic>
      <p:pic>
        <p:nvPicPr>
          <p:cNvPr id="3" name="Image 2"/>
          <p:cNvPicPr preferRelativeResize="0">
            <a:picLocks/>
          </p:cNvPicPr>
          <p:nvPr/>
        </p:nvPicPr>
        <p:blipFill rotWithShape="1"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5" t="-10319"/>
          <a:stretch/>
        </p:blipFill>
        <p:spPr>
          <a:xfrm rot="5400000">
            <a:off x="4779099" y="-2141194"/>
            <a:ext cx="580137" cy="4757566"/>
          </a:xfrm>
          <a:prstGeom prst="rect">
            <a:avLst/>
          </a:prstGeom>
          <a:ln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3020786" y="96727"/>
            <a:ext cx="40967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latin typeface="Sweet Winter Regular" panose="02000500000000000000" pitchFamily="50" charset="0"/>
              </a:rPr>
              <a:t>Les   propositions </a:t>
            </a:r>
            <a:endParaRPr lang="fr-FR" sz="1600" b="1" dirty="0">
              <a:latin typeface="Sweet Winter Regular" panose="02000500000000000000" pitchFamily="50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51025">
            <a:off x="2328982" y="29607"/>
            <a:ext cx="460666" cy="61422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049" y="64103"/>
            <a:ext cx="501520" cy="50152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03028" y="631063"/>
            <a:ext cx="1018719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arenR"/>
            </a:pPr>
            <a:r>
              <a:rPr lang="fr-FR" sz="1400" dirty="0" smtClean="0">
                <a:latin typeface="EasyReadingPRO" panose="02000506040000020003" pitchFamily="2" charset="0"/>
              </a:rPr>
              <a:t>[</a:t>
            </a:r>
            <a:r>
              <a:rPr lang="fr-FR" sz="1400" dirty="0" err="1">
                <a:latin typeface="EasyReadingPRO" panose="02000506040000020003" pitchFamily="2" charset="0"/>
              </a:rPr>
              <a:t>agenttechnique</a:t>
            </a:r>
            <a:r>
              <a:rPr lang="fr-FR" sz="1400" dirty="0" smtClean="0">
                <a:latin typeface="EasyReadingPRO" panose="02000506040000020003" pitchFamily="2" charset="0"/>
              </a:rPr>
              <a:t>] et </a:t>
            </a:r>
            <a:r>
              <a:rPr lang="fr-FR" sz="1400" dirty="0">
                <a:latin typeface="EasyReadingPRO" panose="02000506040000020003" pitchFamily="2" charset="0"/>
              </a:rPr>
              <a:t>[</a:t>
            </a:r>
            <a:r>
              <a:rPr lang="fr-FR" sz="1400" dirty="0" err="1">
                <a:latin typeface="EasyReadingPRO" panose="02000506040000020003" pitchFamily="2" charset="0"/>
              </a:rPr>
              <a:t>plphabitat</a:t>
            </a:r>
            <a:r>
              <a:rPr lang="fr-FR" sz="1400" dirty="0" smtClean="0">
                <a:latin typeface="EasyReadingPRO" panose="02000506040000020003" pitchFamily="2" charset="0"/>
              </a:rPr>
              <a:t>] utilisent fréquemment des outils.</a:t>
            </a:r>
          </a:p>
          <a:p>
            <a:pPr marL="342900" indent="-342900">
              <a:lnSpc>
                <a:spcPct val="200000"/>
              </a:lnSpc>
              <a:buFontTx/>
              <a:buAutoNum type="arabicParenR"/>
            </a:pPr>
            <a:r>
              <a:rPr lang="fr-FR" sz="1400" dirty="0">
                <a:latin typeface="EasyReadingPRO" panose="02000506040000020003" pitchFamily="2" charset="0"/>
              </a:rPr>
              <a:t>[cuisinier</a:t>
            </a:r>
            <a:r>
              <a:rPr lang="fr-FR" sz="1400" dirty="0" smtClean="0">
                <a:latin typeface="EasyReadingPRO" panose="02000506040000020003" pitchFamily="2" charset="0"/>
              </a:rPr>
              <a:t>] ne travaille pas dans un bureau.</a:t>
            </a:r>
          </a:p>
          <a:p>
            <a:pPr marL="342900" indent="-342900">
              <a:lnSpc>
                <a:spcPct val="200000"/>
              </a:lnSpc>
              <a:buFontTx/>
              <a:buAutoNum type="arabicParenR"/>
            </a:pPr>
            <a:r>
              <a:rPr lang="fr-FR" sz="1400" dirty="0">
                <a:latin typeface="EasyReadingPRO" panose="02000506040000020003" pitchFamily="2" charset="0"/>
              </a:rPr>
              <a:t>[CPE</a:t>
            </a:r>
            <a:r>
              <a:rPr lang="fr-FR" sz="1400" dirty="0" smtClean="0">
                <a:latin typeface="EasyReadingPRO" panose="02000506040000020003" pitchFamily="2" charset="0"/>
              </a:rPr>
              <a:t>] dirige l’équipe des assistants d’éducation.</a:t>
            </a:r>
            <a:endParaRPr lang="fr-FR" sz="1400" dirty="0">
              <a:latin typeface="EasyReadingPRO" panose="02000506040000020003" pitchFamily="2" charset="0"/>
            </a:endParaRPr>
          </a:p>
          <a:p>
            <a:pPr marL="342900" indent="-342900">
              <a:lnSpc>
                <a:spcPct val="200000"/>
              </a:lnSpc>
              <a:buFontTx/>
              <a:buAutoNum type="arabicParenR"/>
            </a:pPr>
            <a:r>
              <a:rPr lang="fr-FR" sz="1400" dirty="0" smtClean="0">
                <a:latin typeface="EasyReadingPRO" panose="02000506040000020003" pitchFamily="2" charset="0"/>
              </a:rPr>
              <a:t> </a:t>
            </a:r>
            <a:r>
              <a:rPr lang="fr-FR" sz="1400" dirty="0">
                <a:latin typeface="EasyReadingPRO" panose="02000506040000020003" pitchFamily="2" charset="0"/>
              </a:rPr>
              <a:t>[</a:t>
            </a:r>
            <a:r>
              <a:rPr lang="fr-FR" sz="1400" dirty="0" err="1">
                <a:latin typeface="EasyReadingPRO" panose="02000506040000020003" pitchFamily="2" charset="0"/>
              </a:rPr>
              <a:t>directeursegpa</a:t>
            </a:r>
            <a:r>
              <a:rPr lang="fr-FR" sz="1400" dirty="0" smtClean="0">
                <a:latin typeface="EasyReadingPRO" panose="02000506040000020003" pitchFamily="2" charset="0"/>
              </a:rPr>
              <a:t>], </a:t>
            </a:r>
            <a:r>
              <a:rPr lang="fr-FR" sz="1400" dirty="0">
                <a:latin typeface="EasyReadingPRO" panose="02000506040000020003" pitchFamily="2" charset="0"/>
              </a:rPr>
              <a:t>[infirmier</a:t>
            </a:r>
            <a:r>
              <a:rPr lang="fr-FR" sz="1400" dirty="0" smtClean="0">
                <a:latin typeface="EasyReadingPRO" panose="02000506040000020003" pitchFamily="2" charset="0"/>
              </a:rPr>
              <a:t>], </a:t>
            </a:r>
            <a:r>
              <a:rPr lang="fr-FR" sz="1400" dirty="0">
                <a:latin typeface="EasyReadingPRO" panose="02000506040000020003" pitchFamily="2" charset="0"/>
              </a:rPr>
              <a:t>[cuisinier</a:t>
            </a:r>
            <a:r>
              <a:rPr lang="fr-FR" sz="1400" dirty="0" smtClean="0">
                <a:latin typeface="EasyReadingPRO" panose="02000506040000020003" pitchFamily="2" charset="0"/>
              </a:rPr>
              <a:t>] et </a:t>
            </a:r>
            <a:r>
              <a:rPr lang="fr-FR" sz="1400" dirty="0">
                <a:latin typeface="EasyReadingPRO" panose="02000506040000020003" pitchFamily="2" charset="0"/>
              </a:rPr>
              <a:t>[</a:t>
            </a:r>
            <a:r>
              <a:rPr lang="fr-FR" sz="1400" dirty="0" err="1">
                <a:latin typeface="EasyReadingPRO" panose="02000506040000020003" pitchFamily="2" charset="0"/>
              </a:rPr>
              <a:t>agenttechnique</a:t>
            </a:r>
            <a:r>
              <a:rPr lang="fr-FR" sz="1400" dirty="0" smtClean="0">
                <a:latin typeface="EasyReadingPRO" panose="02000506040000020003" pitchFamily="2" charset="0"/>
              </a:rPr>
              <a:t>] ne sont pas enseignants.</a:t>
            </a:r>
          </a:p>
          <a:p>
            <a:pPr marL="342900" indent="-342900">
              <a:lnSpc>
                <a:spcPct val="200000"/>
              </a:lnSpc>
              <a:buFontTx/>
              <a:buAutoNum type="arabicParenR"/>
            </a:pPr>
            <a:r>
              <a:rPr lang="fr-FR" sz="1400" dirty="0">
                <a:latin typeface="EasyReadingPRO" panose="02000506040000020003" pitchFamily="2" charset="0"/>
              </a:rPr>
              <a:t>[</a:t>
            </a:r>
            <a:r>
              <a:rPr lang="fr-FR" sz="1400" dirty="0" err="1">
                <a:latin typeface="EasyReadingPRO" panose="02000506040000020003" pitchFamily="2" charset="0"/>
              </a:rPr>
              <a:t>plphas</a:t>
            </a:r>
            <a:r>
              <a:rPr lang="fr-FR" sz="1400" dirty="0" smtClean="0">
                <a:latin typeface="EasyReadingPRO" panose="02000506040000020003" pitchFamily="2" charset="0"/>
              </a:rPr>
              <a:t>] et </a:t>
            </a:r>
            <a:r>
              <a:rPr lang="fr-FR" sz="1400" dirty="0">
                <a:latin typeface="EasyReadingPRO" panose="02000506040000020003" pitchFamily="2" charset="0"/>
              </a:rPr>
              <a:t>[cuisinier</a:t>
            </a:r>
            <a:r>
              <a:rPr lang="fr-FR" sz="1400" dirty="0" smtClean="0">
                <a:latin typeface="EasyReadingPRO" panose="02000506040000020003" pitchFamily="2" charset="0"/>
              </a:rPr>
              <a:t>] travaillent souvent dans une cuisine.</a:t>
            </a:r>
            <a:endParaRPr lang="fr-FR" sz="1400" dirty="0">
              <a:latin typeface="EasyReadingPRO" panose="02000506040000020003" pitchFamily="2" charset="0"/>
            </a:endParaRPr>
          </a:p>
          <a:p>
            <a:pPr marL="342900" indent="-342900">
              <a:lnSpc>
                <a:spcPct val="200000"/>
              </a:lnSpc>
              <a:buFontTx/>
              <a:buAutoNum type="arabicParenR"/>
            </a:pPr>
            <a:r>
              <a:rPr lang="fr-FR" sz="1400" dirty="0" smtClean="0">
                <a:latin typeface="EasyReadingPRO" panose="02000506040000020003" pitchFamily="2" charset="0"/>
              </a:rPr>
              <a:t>[</a:t>
            </a:r>
            <a:r>
              <a:rPr lang="fr-FR" sz="1400" dirty="0" err="1">
                <a:latin typeface="EasyReadingPRO" panose="02000506040000020003" pitchFamily="2" charset="0"/>
              </a:rPr>
              <a:t>accueilloge</a:t>
            </a:r>
            <a:r>
              <a:rPr lang="fr-FR" sz="1400" dirty="0" smtClean="0">
                <a:latin typeface="EasyReadingPRO" panose="02000506040000020003" pitchFamily="2" charset="0"/>
              </a:rPr>
              <a:t>] centralise les appels téléphoniques du collège.</a:t>
            </a:r>
            <a:endParaRPr lang="fr-FR" sz="1400" dirty="0">
              <a:latin typeface="EasyReadingPRO" panose="02000506040000020003" pitchFamily="2" charset="0"/>
            </a:endParaRPr>
          </a:p>
          <a:p>
            <a:pPr marL="342900" indent="-342900">
              <a:lnSpc>
                <a:spcPct val="200000"/>
              </a:lnSpc>
              <a:buFontTx/>
              <a:buAutoNum type="arabicParenR"/>
            </a:pPr>
            <a:r>
              <a:rPr lang="fr-FR" sz="1400" dirty="0">
                <a:latin typeface="EasyReadingPRO" panose="02000506040000020003" pitchFamily="2" charset="0"/>
              </a:rPr>
              <a:t>[</a:t>
            </a:r>
            <a:r>
              <a:rPr lang="fr-FR" sz="1400" dirty="0" err="1">
                <a:latin typeface="EasyReadingPRO" panose="02000506040000020003" pitchFamily="2" charset="0"/>
              </a:rPr>
              <a:t>pesegpa</a:t>
            </a:r>
            <a:r>
              <a:rPr lang="fr-FR" sz="1400" dirty="0" smtClean="0">
                <a:latin typeface="EasyReadingPRO" panose="02000506040000020003" pitchFamily="2" charset="0"/>
              </a:rPr>
              <a:t>] et </a:t>
            </a:r>
            <a:r>
              <a:rPr lang="fr-FR" sz="1400" dirty="0">
                <a:latin typeface="EasyReadingPRO" panose="02000506040000020003" pitchFamily="2" charset="0"/>
              </a:rPr>
              <a:t>[</a:t>
            </a:r>
            <a:r>
              <a:rPr lang="fr-FR" sz="1400" dirty="0" err="1">
                <a:latin typeface="EasyReadingPRO" panose="02000506040000020003" pitchFamily="2" charset="0"/>
              </a:rPr>
              <a:t>profprinc</a:t>
            </a:r>
            <a:r>
              <a:rPr lang="fr-FR" sz="1400" dirty="0" smtClean="0">
                <a:latin typeface="EasyReadingPRO" panose="02000506040000020003" pitchFamily="2" charset="0"/>
              </a:rPr>
              <a:t>] écrivent souvent au tableau.</a:t>
            </a:r>
          </a:p>
          <a:p>
            <a:pPr marL="342900" indent="-342900">
              <a:lnSpc>
                <a:spcPct val="200000"/>
              </a:lnSpc>
              <a:buFontTx/>
              <a:buAutoNum type="arabicParenR"/>
            </a:pPr>
            <a:r>
              <a:rPr lang="fr-FR" sz="1400" dirty="0">
                <a:latin typeface="EasyReadingPRO" panose="02000506040000020003" pitchFamily="2" charset="0"/>
              </a:rPr>
              <a:t>[gestionnaire</a:t>
            </a:r>
            <a:r>
              <a:rPr lang="fr-FR" sz="1400" dirty="0" smtClean="0">
                <a:latin typeface="EasyReadingPRO" panose="02000506040000020003" pitchFamily="2" charset="0"/>
              </a:rPr>
              <a:t>] gère le budget du collège.</a:t>
            </a:r>
          </a:p>
          <a:p>
            <a:pPr marL="342900" indent="-342900">
              <a:lnSpc>
                <a:spcPct val="200000"/>
              </a:lnSpc>
              <a:buFontTx/>
              <a:buAutoNum type="arabicParenR"/>
            </a:pPr>
            <a:r>
              <a:rPr lang="fr-FR" sz="1400" dirty="0">
                <a:latin typeface="EasyReadingPRO" panose="02000506040000020003" pitchFamily="2" charset="0"/>
              </a:rPr>
              <a:t> [secrétaire</a:t>
            </a:r>
            <a:r>
              <a:rPr lang="fr-FR" sz="1400" dirty="0" smtClean="0">
                <a:latin typeface="EasyReadingPRO" panose="02000506040000020003" pitchFamily="2" charset="0"/>
              </a:rPr>
              <a:t>] a un bureau proche de celui de </a:t>
            </a:r>
            <a:r>
              <a:rPr lang="fr-FR" sz="1400" dirty="0">
                <a:latin typeface="EasyReadingPRO" panose="02000506040000020003" pitchFamily="2" charset="0"/>
              </a:rPr>
              <a:t>[principal</a:t>
            </a:r>
            <a:r>
              <a:rPr lang="fr-FR" sz="1400" dirty="0" smtClean="0">
                <a:latin typeface="EasyReadingPRO" panose="02000506040000020003" pitchFamily="2" charset="0"/>
              </a:rPr>
              <a:t>].</a:t>
            </a:r>
          </a:p>
          <a:p>
            <a:pPr marL="342900" indent="-342900">
              <a:lnSpc>
                <a:spcPct val="200000"/>
              </a:lnSpc>
              <a:buFontTx/>
              <a:buAutoNum type="arabicParenR"/>
            </a:pPr>
            <a:r>
              <a:rPr lang="fr-FR" sz="1400" dirty="0">
                <a:latin typeface="EasyReadingPRO" panose="02000506040000020003" pitchFamily="2" charset="0"/>
              </a:rPr>
              <a:t>[</a:t>
            </a:r>
            <a:r>
              <a:rPr lang="fr-FR" sz="1400" dirty="0" err="1">
                <a:latin typeface="EasyReadingPRO" panose="02000506040000020003" pitchFamily="2" charset="0"/>
              </a:rPr>
              <a:t>directeursegpa</a:t>
            </a:r>
            <a:r>
              <a:rPr lang="fr-FR" sz="1400" dirty="0" smtClean="0">
                <a:latin typeface="EasyReadingPRO" panose="02000506040000020003" pitchFamily="2" charset="0"/>
              </a:rPr>
              <a:t>] organise toutes les semaines une réunion avec les professeurs de la SEGPA.</a:t>
            </a:r>
          </a:p>
          <a:p>
            <a:pPr marL="342900" indent="-342900">
              <a:lnSpc>
                <a:spcPct val="200000"/>
              </a:lnSpc>
              <a:buFontTx/>
              <a:buAutoNum type="arabicParenR"/>
            </a:pPr>
            <a:r>
              <a:rPr lang="fr-FR" sz="1400" dirty="0">
                <a:latin typeface="EasyReadingPRO" panose="02000506040000020003" pitchFamily="2" charset="0"/>
              </a:rPr>
              <a:t>[principal</a:t>
            </a:r>
            <a:r>
              <a:rPr lang="fr-FR" sz="1400" dirty="0" smtClean="0">
                <a:latin typeface="EasyReadingPRO" panose="02000506040000020003" pitchFamily="2" charset="0"/>
              </a:rPr>
              <a:t>] a prononcé le discours de rentrée puis les élèves de la classe ont été accueillis par </a:t>
            </a:r>
            <a:r>
              <a:rPr lang="fr-FR" sz="1400" dirty="0">
                <a:latin typeface="EasyReadingPRO" panose="02000506040000020003" pitchFamily="2" charset="0"/>
              </a:rPr>
              <a:t>[</a:t>
            </a:r>
            <a:r>
              <a:rPr lang="fr-FR" sz="1400" dirty="0" err="1">
                <a:latin typeface="EasyReadingPRO" panose="02000506040000020003" pitchFamily="2" charset="0"/>
              </a:rPr>
              <a:t>profprinc</a:t>
            </a:r>
            <a:r>
              <a:rPr lang="fr-FR" sz="1400" dirty="0" smtClean="0">
                <a:latin typeface="EasyReadingPRO" panose="02000506040000020003" pitchFamily="2" charset="0"/>
              </a:rPr>
              <a:t>]. </a:t>
            </a:r>
          </a:p>
          <a:p>
            <a:pPr marL="342900" indent="-342900">
              <a:lnSpc>
                <a:spcPct val="200000"/>
              </a:lnSpc>
              <a:buFontTx/>
              <a:buAutoNum type="arabicParenR"/>
            </a:pPr>
            <a:r>
              <a:rPr lang="fr-FR" sz="1400" dirty="0">
                <a:latin typeface="EasyReadingPRO" panose="02000506040000020003" pitchFamily="2" charset="0"/>
              </a:rPr>
              <a:t>[infirmier</a:t>
            </a:r>
            <a:r>
              <a:rPr lang="fr-FR" sz="1400" dirty="0" smtClean="0">
                <a:latin typeface="EasyReadingPRO" panose="02000506040000020003" pitchFamily="2" charset="0"/>
              </a:rPr>
              <a:t>] a toujours son téléphone sur elle car elle peut être appelée en urgence.</a:t>
            </a:r>
          </a:p>
          <a:p>
            <a:pPr marL="342900" indent="-342900">
              <a:lnSpc>
                <a:spcPct val="200000"/>
              </a:lnSpc>
              <a:buFontTx/>
              <a:buAutoNum type="arabicParenR"/>
            </a:pPr>
            <a:r>
              <a:rPr lang="fr-FR" sz="1400" dirty="0" smtClean="0">
                <a:latin typeface="EasyReadingPRO" panose="02000506040000020003" pitchFamily="2" charset="0"/>
              </a:rPr>
              <a:t>Le métier de </a:t>
            </a:r>
            <a:r>
              <a:rPr lang="fr-FR" sz="1400" dirty="0">
                <a:latin typeface="EasyReadingPRO" panose="02000506040000020003" pitchFamily="2" charset="0"/>
              </a:rPr>
              <a:t>[secrétaire</a:t>
            </a:r>
            <a:r>
              <a:rPr lang="fr-FR" sz="1400" dirty="0" smtClean="0">
                <a:latin typeface="EasyReadingPRO" panose="02000506040000020003" pitchFamily="2" charset="0"/>
              </a:rPr>
              <a:t>] ne commence pas par un P.</a:t>
            </a:r>
            <a:endParaRPr lang="fr-FR" sz="1400" dirty="0">
              <a:latin typeface="EasyReadingPRO" panose="02000506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42775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1695</TotalTime>
  <Words>254</Words>
  <Application>Microsoft Office PowerPoint</Application>
  <PresentationFormat>Format A4 (210 x 297 mm)</PresentationFormat>
  <Paragraphs>43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EasyReadingPRO</vt:lpstr>
      <vt:lpstr>Sweet Winter Regular</vt:lpstr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Cécile GILLES</dc:creator>
  <cp:lastModifiedBy>Cécile GILLES</cp:lastModifiedBy>
  <cp:revision>30</cp:revision>
  <dcterms:created xsi:type="dcterms:W3CDTF">2020-08-27T14:21:18Z</dcterms:created>
  <dcterms:modified xsi:type="dcterms:W3CDTF">2020-08-28T19:36:17Z</dcterms:modified>
</cp:coreProperties>
</file>