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  <a:srgbClr val="AFABAB"/>
    <a:srgbClr val="F18BF9"/>
    <a:srgbClr val="7F7F7F"/>
    <a:srgbClr val="BF9000"/>
    <a:srgbClr val="9966FF"/>
    <a:srgbClr val="CC6600"/>
    <a:srgbClr val="D9D9D9"/>
    <a:srgbClr val="FBE5D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12272"/>
              </p:ext>
            </p:extLst>
          </p:nvPr>
        </p:nvGraphicFramePr>
        <p:xfrm>
          <a:off x="283340" y="1303476"/>
          <a:ext cx="9284976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8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9</a:t>
                      </a:r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7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10</a:t>
                      </a:r>
                      <a:endParaRPr lang="fr-FR" sz="7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ZoneTexte 18"/>
          <p:cNvSpPr txBox="1"/>
          <p:nvPr/>
        </p:nvSpPr>
        <p:spPr>
          <a:xfrm rot="16200000">
            <a:off x="8139007" y="3654230"/>
            <a:ext cx="2388208" cy="35779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150" dirty="0" smtClean="0">
                <a:latin typeface="Abel" panose="02000506030000020004" pitchFamily="2" charset="0"/>
              </a:rPr>
              <a:t>REVISIONS + DNB 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68276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74652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27926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16594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06823" y="967876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65559" y="967876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78689" y="967876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23720" y="967876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57137" y="967876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86392" y="967876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Fran</a:t>
            </a:r>
            <a:r>
              <a:rPr lang="fr-FR" sz="2800" dirty="0" smtClean="0">
                <a:latin typeface="Sofia" pitchFamily="2" charset="0"/>
              </a:rPr>
              <a:t>ç</a:t>
            </a:r>
            <a:r>
              <a:rPr lang="fr-FR" sz="3600" dirty="0" smtClean="0">
                <a:latin typeface="Sweet Hipster" pitchFamily="2" charset="0"/>
              </a:rPr>
              <a:t>ais – </a:t>
            </a:r>
            <a:r>
              <a:rPr lang="fr-FR" sz="3600" dirty="0" smtClean="0">
                <a:latin typeface="Sweet Hipster" pitchFamily="2" charset="0"/>
              </a:rPr>
              <a:t>4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/3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</a:t>
            </a:r>
            <a:r>
              <a:rPr lang="fr-FR" sz="3600" dirty="0" smtClean="0">
                <a:latin typeface="Sweet Hipster" pitchFamily="2" charset="0"/>
              </a:rPr>
              <a:t>SEGPA – 2020/2021</a:t>
            </a:r>
            <a:endParaRPr lang="fr-FR" sz="3600" dirty="0">
              <a:latin typeface="Sweet Hipster" pitchFamily="2" charset="0"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2120204" y="1728152"/>
            <a:ext cx="1710151" cy="630942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AGIR DANS LA CITÉ : INDIVIDU ET POUVOIR</a:t>
            </a:r>
          </a:p>
          <a:p>
            <a:pPr algn="ctr"/>
            <a:r>
              <a:rPr lang="fr-FR" sz="1200" i="1" dirty="0" smtClean="0">
                <a:latin typeface="Abel" panose="02000506030000020004" pitchFamily="2" charset="0"/>
              </a:rPr>
              <a:t>Un sac de billes, J. </a:t>
            </a:r>
            <a:r>
              <a:rPr lang="fr-FR" sz="1200" i="1" dirty="0" err="1" smtClean="0">
                <a:latin typeface="Abel" panose="02000506030000020004" pitchFamily="2" charset="0"/>
              </a:rPr>
              <a:t>Joffo</a:t>
            </a:r>
            <a:endParaRPr lang="fr-FR" sz="1200" i="1" dirty="0" smtClean="0">
              <a:latin typeface="Abel" panose="02000506030000020004" pitchFamily="2" charset="0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293837" y="1732418"/>
            <a:ext cx="1764000" cy="630942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SE RACONTER, </a:t>
            </a:r>
          </a:p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SE REPRÉSENTER</a:t>
            </a:r>
          </a:p>
          <a:p>
            <a:pPr algn="ctr"/>
            <a:r>
              <a:rPr lang="fr-FR" sz="1200" i="1" dirty="0" smtClean="0">
                <a:latin typeface="Abel" panose="02000506030000020004" pitchFamily="2" charset="0"/>
              </a:rPr>
              <a:t>Kamo, Agence Babel</a:t>
            </a:r>
          </a:p>
        </p:txBody>
      </p:sp>
      <p:sp>
        <p:nvSpPr>
          <p:cNvPr id="104" name="ZoneTexte 103"/>
          <p:cNvSpPr txBox="1"/>
          <p:nvPr/>
        </p:nvSpPr>
        <p:spPr>
          <a:xfrm>
            <a:off x="4118162" y="1732388"/>
            <a:ext cx="1593963" cy="80021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DÉNONCER LES TRAVERS DE LA SOCIÉTÉ</a:t>
            </a:r>
          </a:p>
          <a:p>
            <a:pPr algn="ctr"/>
            <a:r>
              <a:rPr lang="fr-FR" sz="1100" i="1" dirty="0" smtClean="0">
                <a:latin typeface="Abel" panose="02000506030000020004" pitchFamily="2" charset="0"/>
              </a:rPr>
              <a:t>Corpus sur les stéréotypes fille/garçon</a:t>
            </a:r>
            <a:endParaRPr lang="fr-FR" sz="1100" i="1" dirty="0">
              <a:latin typeface="Abel" panose="02000506030000020004" pitchFamily="2" charset="0"/>
            </a:endParaRPr>
          </a:p>
        </p:txBody>
      </p:sp>
      <p:sp>
        <p:nvSpPr>
          <p:cNvPr id="105" name="ZoneTexte 104"/>
          <p:cNvSpPr txBox="1"/>
          <p:nvPr/>
        </p:nvSpPr>
        <p:spPr>
          <a:xfrm>
            <a:off x="5813538" y="1741922"/>
            <a:ext cx="1513710" cy="60785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latin typeface="Abel" panose="02000506030000020004" pitchFamily="2" charset="0"/>
              </a:rPr>
              <a:t>REGARDER LE MONDE, </a:t>
            </a:r>
            <a:r>
              <a:rPr lang="fr-FR" sz="1100" b="1" u="sng" dirty="0" smtClean="0">
                <a:latin typeface="Abel" panose="02000506030000020004" pitchFamily="2" charset="0"/>
              </a:rPr>
              <a:t>INVENTER DES MONDES</a:t>
            </a:r>
          </a:p>
          <a:p>
            <a:pPr algn="ctr"/>
            <a:r>
              <a:rPr lang="fr-FR" sz="1050" i="1" dirty="0" smtClean="0">
                <a:latin typeface="Abel" panose="02000506030000020004" pitchFamily="2" charset="0"/>
              </a:rPr>
              <a:t>Corpus « le fantastique »</a:t>
            </a:r>
            <a:r>
              <a:rPr lang="fr-FR" sz="1000" i="1" dirty="0" smtClean="0">
                <a:latin typeface="Abel" panose="02000506030000020004" pitchFamily="2" charset="0"/>
              </a:rPr>
              <a:t> </a:t>
            </a:r>
            <a:endParaRPr lang="fr-FR" sz="1000" i="1" dirty="0">
              <a:latin typeface="Abel" panose="02000506030000020004" pitchFamily="2" charset="0"/>
            </a:endParaRPr>
          </a:p>
        </p:txBody>
      </p:sp>
      <p:sp>
        <p:nvSpPr>
          <p:cNvPr id="106" name="ZoneTexte 105"/>
          <p:cNvSpPr txBox="1"/>
          <p:nvPr/>
        </p:nvSpPr>
        <p:spPr>
          <a:xfrm>
            <a:off x="7536622" y="1728152"/>
            <a:ext cx="1710151" cy="80021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b="1" u="sng" dirty="0" smtClean="0">
                <a:latin typeface="Abel" panose="02000506030000020004" pitchFamily="2" charset="0"/>
              </a:rPr>
              <a:t>PROGRES ET REVES SCIENTIQUES</a:t>
            </a:r>
          </a:p>
          <a:p>
            <a:pPr algn="ctr"/>
            <a:r>
              <a:rPr lang="fr-FR" sz="1150" i="1" dirty="0" smtClean="0">
                <a:latin typeface="Abel" panose="02000506030000020004" pitchFamily="2" charset="0"/>
              </a:rPr>
              <a:t>La planète des singes, </a:t>
            </a:r>
            <a:r>
              <a:rPr lang="fr-FR" sz="1150" i="1" dirty="0" err="1" smtClean="0">
                <a:latin typeface="Abel" panose="02000506030000020004" pitchFamily="2" charset="0"/>
              </a:rPr>
              <a:t>P.Boulle</a:t>
            </a:r>
            <a:endParaRPr lang="fr-FR" sz="1150" i="1" dirty="0">
              <a:latin typeface="Abel" panose="02000506030000020004" pitchFamily="2" charset="0"/>
            </a:endParaRPr>
          </a:p>
        </p:txBody>
      </p:sp>
      <p:sp>
        <p:nvSpPr>
          <p:cNvPr id="110" name="ZoneTexte 109"/>
          <p:cNvSpPr txBox="1"/>
          <p:nvPr/>
        </p:nvSpPr>
        <p:spPr>
          <a:xfrm rot="16200000">
            <a:off x="3244098" y="3239713"/>
            <a:ext cx="1607193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genres littéraires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11" name="ZoneTexte 110"/>
          <p:cNvSpPr txBox="1"/>
          <p:nvPr/>
        </p:nvSpPr>
        <p:spPr>
          <a:xfrm rot="16200000">
            <a:off x="1587985" y="2927275"/>
            <a:ext cx="1279231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L’autobiographie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12" name="ZoneTexte 111"/>
          <p:cNvSpPr txBox="1"/>
          <p:nvPr/>
        </p:nvSpPr>
        <p:spPr>
          <a:xfrm rot="16200000">
            <a:off x="4883826" y="4886899"/>
            <a:ext cx="1910326" cy="26161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Abel" panose="02000506030000020004" pitchFamily="2" charset="0"/>
              </a:rPr>
              <a:t>Le genre fantastique</a:t>
            </a:r>
            <a:endParaRPr lang="fr-FR" sz="1100" dirty="0">
              <a:latin typeface="Abel" panose="02000506030000020004" pitchFamily="2" charset="0"/>
            </a:endParaRPr>
          </a:p>
        </p:txBody>
      </p:sp>
      <p:sp>
        <p:nvSpPr>
          <p:cNvPr id="113" name="ZoneTexte 112"/>
          <p:cNvSpPr txBox="1"/>
          <p:nvPr/>
        </p:nvSpPr>
        <p:spPr>
          <a:xfrm rot="16200000">
            <a:off x="5585844" y="4833333"/>
            <a:ext cx="149844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procédés d’écriture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16" name="ZoneTexte 115"/>
          <p:cNvSpPr txBox="1"/>
          <p:nvPr/>
        </p:nvSpPr>
        <p:spPr>
          <a:xfrm rot="16200000">
            <a:off x="1044879" y="4423257"/>
            <a:ext cx="2829916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Découvrir différentes adaptations d’une œuvre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21" name="ZoneTexte 120"/>
          <p:cNvSpPr txBox="1"/>
          <p:nvPr/>
        </p:nvSpPr>
        <p:spPr>
          <a:xfrm rot="16200000">
            <a:off x="7952120" y="3100414"/>
            <a:ext cx="1405696" cy="26161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Abel" panose="02000506030000020004" pitchFamily="2" charset="0"/>
              </a:rPr>
              <a:t>La formation des mots</a:t>
            </a:r>
            <a:endParaRPr lang="fr-FR" sz="1100" dirty="0">
              <a:latin typeface="Abel" panose="02000506030000020004" pitchFamily="2" charset="0"/>
            </a:endParaRPr>
          </a:p>
        </p:txBody>
      </p:sp>
      <p:sp>
        <p:nvSpPr>
          <p:cNvPr id="124" name="ZoneTexte 123"/>
          <p:cNvSpPr txBox="1"/>
          <p:nvPr/>
        </p:nvSpPr>
        <p:spPr>
          <a:xfrm rot="16200000">
            <a:off x="6838601" y="3489062"/>
            <a:ext cx="2098200" cy="26161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Abel" panose="02000506030000020004" pitchFamily="2" charset="0"/>
              </a:rPr>
              <a:t>Les synonymes et les contraires</a:t>
            </a:r>
            <a:endParaRPr lang="fr-FR" sz="1100" dirty="0">
              <a:latin typeface="Abel" panose="02000506030000020004" pitchFamily="2" charset="0"/>
            </a:endParaRPr>
          </a:p>
        </p:txBody>
      </p:sp>
      <p:sp>
        <p:nvSpPr>
          <p:cNvPr id="125" name="ZoneTexte 124"/>
          <p:cNvSpPr txBox="1"/>
          <p:nvPr/>
        </p:nvSpPr>
        <p:spPr>
          <a:xfrm rot="16200000">
            <a:off x="1251589" y="5138335"/>
            <a:ext cx="120837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Écrire une lettre de motivation</a:t>
            </a:r>
            <a:endParaRPr lang="fr-FR" sz="900" dirty="0">
              <a:latin typeface="Abel" panose="02000506030000020004" pitchFamily="2" charset="0"/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3171005" y="5526852"/>
            <a:ext cx="684000" cy="3960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Écrire sur soi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27" name="ZoneTexte 126"/>
          <p:cNvSpPr txBox="1"/>
          <p:nvPr/>
        </p:nvSpPr>
        <p:spPr>
          <a:xfrm rot="16200000">
            <a:off x="6468870" y="4955983"/>
            <a:ext cx="1530531" cy="44627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Écrire un texte fantastique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4832564" y="5541598"/>
            <a:ext cx="813707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Rédiger un argumentaire</a:t>
            </a:r>
            <a:endParaRPr lang="fr-FR" sz="900" dirty="0">
              <a:latin typeface="Abel" panose="02000506030000020004" pitchFamily="2" charset="0"/>
            </a:endParaRPr>
          </a:p>
        </p:txBody>
      </p:sp>
      <p:sp>
        <p:nvSpPr>
          <p:cNvPr id="129" name="ZoneTexte 128"/>
          <p:cNvSpPr txBox="1"/>
          <p:nvPr/>
        </p:nvSpPr>
        <p:spPr>
          <a:xfrm rot="16200000">
            <a:off x="3421056" y="3385194"/>
            <a:ext cx="1935821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Lire des textes argumentatifs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8242448" y="5465036"/>
            <a:ext cx="1048868" cy="5078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Transformer un récit de science-fiction</a:t>
            </a:r>
            <a:endParaRPr lang="fr-FR" sz="900" dirty="0">
              <a:latin typeface="Abel" panose="02000506030000020004" pitchFamily="2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 rot="16200000">
            <a:off x="7830909" y="3525226"/>
            <a:ext cx="2208192" cy="26161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Abel" panose="02000506030000020004" pitchFamily="2" charset="0"/>
              </a:rPr>
              <a:t>Phrases simples/ phrases complexes</a:t>
            </a:r>
            <a:endParaRPr lang="fr-FR" sz="1100" dirty="0">
              <a:latin typeface="Abel" panose="02000506030000020004" pitchFamily="2" charset="0"/>
            </a:endParaRPr>
          </a:p>
        </p:txBody>
      </p:sp>
      <p:sp>
        <p:nvSpPr>
          <p:cNvPr id="132" name="ZoneTexte 131"/>
          <p:cNvSpPr txBox="1"/>
          <p:nvPr/>
        </p:nvSpPr>
        <p:spPr>
          <a:xfrm rot="16200000">
            <a:off x="1262393" y="3491449"/>
            <a:ext cx="1345080" cy="230832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Se présenter oralement</a:t>
            </a:r>
            <a:endParaRPr lang="fr-FR" sz="900" dirty="0">
              <a:latin typeface="Abel" panose="02000506030000020004" pitchFamily="2" charset="0"/>
            </a:endParaRPr>
          </a:p>
        </p:txBody>
      </p:sp>
      <p:sp>
        <p:nvSpPr>
          <p:cNvPr id="133" name="ZoneTexte 132"/>
          <p:cNvSpPr txBox="1"/>
          <p:nvPr/>
        </p:nvSpPr>
        <p:spPr>
          <a:xfrm rot="16200000">
            <a:off x="4648980" y="3385193"/>
            <a:ext cx="1735275" cy="269304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Défendre une idée à l’oral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4" name="ZoneTexte 133"/>
          <p:cNvSpPr txBox="1"/>
          <p:nvPr/>
        </p:nvSpPr>
        <p:spPr>
          <a:xfrm rot="16200000">
            <a:off x="6144368" y="3466920"/>
            <a:ext cx="1433990" cy="269304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Raconter une histoire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7947030" y="4713059"/>
            <a:ext cx="1096575" cy="707886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Abel" panose="02000506030000020004" pitchFamily="2" charset="0"/>
              </a:rPr>
              <a:t>Présenter ses stages en utilisant le vocabulaire technique</a:t>
            </a:r>
            <a:endParaRPr lang="fr-FR" sz="1000" dirty="0">
              <a:latin typeface="Abel" panose="02000506030000020004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4071" y="6303693"/>
            <a:ext cx="396009" cy="242896"/>
          </a:xfrm>
          <a:prstGeom prst="rect">
            <a:avLst/>
          </a:prstGeom>
          <a:solidFill>
            <a:srgbClr val="9966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615033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Lecture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2137544" y="6303693"/>
            <a:ext cx="396009" cy="242896"/>
          </a:xfrm>
          <a:prstGeom prst="rect">
            <a:avLst/>
          </a:prstGeom>
          <a:solidFill>
            <a:srgbClr val="7F7F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ZoneTexte 138"/>
          <p:cNvSpPr txBox="1"/>
          <p:nvPr/>
        </p:nvSpPr>
        <p:spPr>
          <a:xfrm>
            <a:off x="2508506" y="6240475"/>
            <a:ext cx="1696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Etude de la langue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4960351" y="6303693"/>
            <a:ext cx="396009" cy="242896"/>
          </a:xfrm>
          <a:prstGeom prst="rect">
            <a:avLst/>
          </a:prstGeom>
          <a:solidFill>
            <a:srgbClr val="BF9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ZoneTexte 140"/>
          <p:cNvSpPr txBox="1"/>
          <p:nvPr/>
        </p:nvSpPr>
        <p:spPr>
          <a:xfrm>
            <a:off x="5331313" y="6240475"/>
            <a:ext cx="142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Langage oral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7689709" y="6303693"/>
            <a:ext cx="396009" cy="2428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ZoneTexte 142"/>
          <p:cNvSpPr txBox="1"/>
          <p:nvPr/>
        </p:nvSpPr>
        <p:spPr>
          <a:xfrm>
            <a:off x="8060671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Ecriture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144" name="ZoneTexte 143"/>
          <p:cNvSpPr txBox="1"/>
          <p:nvPr/>
        </p:nvSpPr>
        <p:spPr>
          <a:xfrm rot="16200000">
            <a:off x="6690471" y="4871085"/>
            <a:ext cx="1871006" cy="253916"/>
          </a:xfrm>
          <a:prstGeom prst="rect">
            <a:avLst/>
          </a:prstGeom>
          <a:solidFill>
            <a:srgbClr val="9966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50" dirty="0" smtClean="0">
                <a:latin typeface="Abel" panose="02000506030000020004" pitchFamily="2" charset="0"/>
              </a:rPr>
              <a:t>Le genre de la science-fiction</a:t>
            </a:r>
            <a:endParaRPr lang="fr-FR" sz="1050" dirty="0">
              <a:latin typeface="Abel" panose="02000506030000020004" pitchFamily="2" charset="0"/>
            </a:endParaRPr>
          </a:p>
        </p:txBody>
      </p:sp>
      <p:sp>
        <p:nvSpPr>
          <p:cNvPr id="145" name="ZoneTexte 144"/>
          <p:cNvSpPr txBox="1"/>
          <p:nvPr/>
        </p:nvSpPr>
        <p:spPr>
          <a:xfrm rot="16200000">
            <a:off x="155063" y="4886977"/>
            <a:ext cx="151200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niveaux de langue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46" name="ZoneTexte 145"/>
          <p:cNvSpPr txBox="1"/>
          <p:nvPr/>
        </p:nvSpPr>
        <p:spPr>
          <a:xfrm rot="16200000">
            <a:off x="1983507" y="4631832"/>
            <a:ext cx="1980000" cy="276999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Les procédés de reprise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148" name="ZoneTexte 147"/>
          <p:cNvSpPr txBox="1"/>
          <p:nvPr/>
        </p:nvSpPr>
        <p:spPr>
          <a:xfrm rot="16200000">
            <a:off x="4450502" y="4033391"/>
            <a:ext cx="1204575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La polysémie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50" name="ZoneTexte 149"/>
          <p:cNvSpPr txBox="1"/>
          <p:nvPr/>
        </p:nvSpPr>
        <p:spPr>
          <a:xfrm rot="16200000">
            <a:off x="5374866" y="3350438"/>
            <a:ext cx="1439523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champs lexicaux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51" name="ZoneTexte 150"/>
          <p:cNvSpPr txBox="1"/>
          <p:nvPr/>
        </p:nvSpPr>
        <p:spPr>
          <a:xfrm rot="16200000">
            <a:off x="440640" y="4016765"/>
            <a:ext cx="151200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accords dans le GN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52" name="ZoneTexte 151"/>
          <p:cNvSpPr txBox="1"/>
          <p:nvPr/>
        </p:nvSpPr>
        <p:spPr>
          <a:xfrm rot="16200000">
            <a:off x="4172857" y="4745495"/>
            <a:ext cx="1013012" cy="446276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Les classes grammaticales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 rot="16200000">
            <a:off x="2273856" y="3993565"/>
            <a:ext cx="1980000" cy="276999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Types et formes de phrase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69" name="ZoneTexte 68"/>
          <p:cNvSpPr txBox="1"/>
          <p:nvPr/>
        </p:nvSpPr>
        <p:spPr>
          <a:xfrm rot="16200000">
            <a:off x="2647449" y="3683524"/>
            <a:ext cx="1980000" cy="39600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Accord sujet/verbe</a:t>
            </a:r>
            <a:endParaRPr lang="fr-FR" sz="1400" dirty="0">
              <a:latin typeface="Abel" panose="02000506030000020004" pitchFamily="2" charset="0"/>
            </a:endParaRPr>
          </a:p>
        </p:txBody>
      </p:sp>
      <p:pic>
        <p:nvPicPr>
          <p:cNvPr id="1026" name="Picture 2" descr="RÃ©sultat de recherche d'images pour &quot;un sac de billes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9" r="16247"/>
          <a:stretch/>
        </p:blipFill>
        <p:spPr bwMode="auto">
          <a:xfrm rot="405502">
            <a:off x="3236789" y="2363198"/>
            <a:ext cx="601568" cy="458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RÃ©sultat de recherche d'images pour &quot;stÃ©rÃ©otypes fille garÃ§on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92"/>
          <a:stretch/>
        </p:blipFill>
        <p:spPr bwMode="auto">
          <a:xfrm rot="21007846">
            <a:off x="4828998" y="2486801"/>
            <a:ext cx="494099" cy="528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5" name="ZoneTexte 64"/>
          <p:cNvSpPr txBox="1"/>
          <p:nvPr/>
        </p:nvSpPr>
        <p:spPr>
          <a:xfrm rot="16200000">
            <a:off x="-459856" y="4731945"/>
            <a:ext cx="1791833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Lire une œuvre intégrale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 rot="16200000">
            <a:off x="-217846" y="3171843"/>
            <a:ext cx="1791833" cy="269304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La lettre, genre littéraire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67" name="ZoneTexte 66"/>
          <p:cNvSpPr txBox="1"/>
          <p:nvPr/>
        </p:nvSpPr>
        <p:spPr>
          <a:xfrm rot="16200000">
            <a:off x="696309" y="3561318"/>
            <a:ext cx="1512000" cy="269304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Le présent de l’indicatif</a:t>
            </a:r>
            <a:endParaRPr lang="fr-FR" sz="1150" dirty="0">
              <a:latin typeface="Abel" panose="02000506030000020004" pitchFamily="2" charset="0"/>
            </a:endParaRPr>
          </a:p>
        </p:txBody>
      </p:sp>
      <p:pic>
        <p:nvPicPr>
          <p:cNvPr id="2" name="Picture 2" descr="Amazon.fr - Une aventure de Kamo, 3 : Kamo. L'agence Babel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6396">
            <a:off x="1533893" y="2303479"/>
            <a:ext cx="492419" cy="706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1" name="ZoneTexte 70"/>
          <p:cNvSpPr txBox="1"/>
          <p:nvPr/>
        </p:nvSpPr>
        <p:spPr>
          <a:xfrm rot="16200000">
            <a:off x="2059056" y="3045169"/>
            <a:ext cx="1345080" cy="230832"/>
          </a:xfrm>
          <a:prstGeom prst="rect">
            <a:avLst/>
          </a:prstGeom>
          <a:solidFill>
            <a:schemeClr val="accent4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bel" panose="02000506030000020004" pitchFamily="2" charset="0"/>
              </a:rPr>
              <a:t>Reformuler un texte</a:t>
            </a:r>
            <a:endParaRPr lang="fr-FR" sz="900" dirty="0">
              <a:latin typeface="Abel" panose="02000506030000020004" pitchFamily="2" charset="0"/>
            </a:endParaRPr>
          </a:p>
        </p:txBody>
      </p:sp>
      <p:pic>
        <p:nvPicPr>
          <p:cNvPr id="3" name="Picture 4" descr="La fiction pour interroger le réel : le fantastique en 4ème - Les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1191">
            <a:off x="6789469" y="2362159"/>
            <a:ext cx="526713" cy="430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2" name="ZoneTexte 71"/>
          <p:cNvSpPr txBox="1"/>
          <p:nvPr/>
        </p:nvSpPr>
        <p:spPr>
          <a:xfrm rot="16200000">
            <a:off x="5983924" y="4979167"/>
            <a:ext cx="1498440" cy="432000"/>
          </a:xfrm>
          <a:prstGeom prst="rect">
            <a:avLst/>
          </a:prstGeom>
          <a:solidFill>
            <a:srgbClr val="7F7F7F">
              <a:alpha val="6902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150" dirty="0" smtClean="0">
                <a:latin typeface="Abel" panose="02000506030000020004" pitchFamily="2" charset="0"/>
              </a:rPr>
              <a:t>Les temps du passé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73" name="ZoneTexte 72"/>
          <p:cNvSpPr txBox="1"/>
          <p:nvPr/>
        </p:nvSpPr>
        <p:spPr>
          <a:xfrm rot="16200000">
            <a:off x="7350615" y="3318914"/>
            <a:ext cx="1871006" cy="432000"/>
          </a:xfrm>
          <a:prstGeom prst="rect">
            <a:avLst/>
          </a:prstGeom>
          <a:solidFill>
            <a:srgbClr val="9966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100" dirty="0" smtClean="0">
                <a:latin typeface="Abel" panose="02000506030000020004" pitchFamily="2" charset="0"/>
              </a:rPr>
              <a:t>Les formes de discours</a:t>
            </a:r>
            <a:endParaRPr lang="fr-FR" sz="1100" dirty="0">
              <a:latin typeface="Abel" panose="02000506030000020004" pitchFamily="2" charset="0"/>
            </a:endParaRPr>
          </a:p>
        </p:txBody>
      </p:sp>
      <p:pic>
        <p:nvPicPr>
          <p:cNvPr id="5" name="Picture 6" descr="https://www.presse-citron.net/wordpress_prod/wp-content/uploads/2019/12/La-planete-des-singes.-Suprematie-un-blockbuster-bluffant-e15755709359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8" r="18643" b="3454"/>
          <a:stretch/>
        </p:blipFill>
        <p:spPr bwMode="auto">
          <a:xfrm rot="476675">
            <a:off x="9096256" y="2201215"/>
            <a:ext cx="374900" cy="363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772</TotalTime>
  <Words>248</Words>
  <Application>Microsoft Office PowerPoint</Application>
  <PresentationFormat>Format A4 (210 x 297 mm)</PresentationFormat>
  <Paragraphs>96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Abel</vt:lpstr>
      <vt:lpstr>Arial</vt:lpstr>
      <vt:lpstr>Calibri</vt:lpstr>
      <vt:lpstr>Calibri Light</vt:lpstr>
      <vt:lpstr>Claire Hand</vt:lpstr>
      <vt:lpstr>Dancing Script</vt:lpstr>
      <vt:lpstr>Sofia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39</cp:revision>
  <dcterms:created xsi:type="dcterms:W3CDTF">2019-08-24T10:22:37Z</dcterms:created>
  <dcterms:modified xsi:type="dcterms:W3CDTF">2020-08-10T14:22:42Z</dcterms:modified>
</cp:coreProperties>
</file>