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71" r:id="rId3"/>
    <p:sldId id="326" r:id="rId4"/>
    <p:sldId id="327" r:id="rId5"/>
    <p:sldId id="257" r:id="rId6"/>
    <p:sldId id="568" r:id="rId7"/>
    <p:sldId id="569" r:id="rId8"/>
    <p:sldId id="570" r:id="rId9"/>
    <p:sldId id="258" r:id="rId10"/>
    <p:sldId id="331" r:id="rId11"/>
    <p:sldId id="572" r:id="rId12"/>
    <p:sldId id="573" r:id="rId13"/>
    <p:sldId id="574" r:id="rId14"/>
    <p:sldId id="575" r:id="rId15"/>
    <p:sldId id="576" r:id="rId16"/>
    <p:sldId id="577" r:id="rId17"/>
    <p:sldId id="578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589" r:id="rId29"/>
    <p:sldId id="590" r:id="rId30"/>
    <p:sldId id="591" r:id="rId31"/>
    <p:sldId id="592" r:id="rId32"/>
    <p:sldId id="593" r:id="rId33"/>
    <p:sldId id="594" r:id="rId34"/>
    <p:sldId id="595" r:id="rId35"/>
    <p:sldId id="596" r:id="rId36"/>
    <p:sldId id="597" r:id="rId37"/>
    <p:sldId id="598" r:id="rId38"/>
    <p:sldId id="599" r:id="rId39"/>
    <p:sldId id="600" r:id="rId40"/>
    <p:sldId id="601" r:id="rId41"/>
    <p:sldId id="602" r:id="rId42"/>
    <p:sldId id="603" r:id="rId43"/>
    <p:sldId id="604" r:id="rId44"/>
    <p:sldId id="605" r:id="rId45"/>
    <p:sldId id="606" r:id="rId46"/>
    <p:sldId id="607" r:id="rId47"/>
    <p:sldId id="608" r:id="rId48"/>
    <p:sldId id="609" r:id="rId49"/>
    <p:sldId id="610" r:id="rId50"/>
    <p:sldId id="611" r:id="rId51"/>
    <p:sldId id="616" r:id="rId52"/>
    <p:sldId id="617" r:id="rId53"/>
    <p:sldId id="618" r:id="rId54"/>
    <p:sldId id="619" r:id="rId55"/>
    <p:sldId id="620" r:id="rId56"/>
    <p:sldId id="621" r:id="rId57"/>
    <p:sldId id="622" r:id="rId58"/>
    <p:sldId id="623" r:id="rId59"/>
    <p:sldId id="624" r:id="rId60"/>
    <p:sldId id="625" r:id="rId61"/>
    <p:sldId id="626" r:id="rId62"/>
    <p:sldId id="627" r:id="rId63"/>
    <p:sldId id="628" r:id="rId64"/>
    <p:sldId id="629" r:id="rId65"/>
    <p:sldId id="634" r:id="rId66"/>
    <p:sldId id="635" r:id="rId67"/>
    <p:sldId id="636" r:id="rId68"/>
    <p:sldId id="637" r:id="rId69"/>
    <p:sldId id="638" r:id="rId70"/>
    <p:sldId id="639" r:id="rId71"/>
    <p:sldId id="640" r:id="rId72"/>
    <p:sldId id="641" r:id="rId73"/>
    <p:sldId id="642" r:id="rId74"/>
    <p:sldId id="643" r:id="rId75"/>
    <p:sldId id="644" r:id="rId76"/>
    <p:sldId id="645" r:id="rId77"/>
    <p:sldId id="646" r:id="rId78"/>
    <p:sldId id="647" r:id="rId79"/>
    <p:sldId id="648" r:id="rId80"/>
    <p:sldId id="649" r:id="rId81"/>
    <p:sldId id="272" r:id="rId82"/>
    <p:sldId id="650" r:id="rId83"/>
    <p:sldId id="675" r:id="rId84"/>
    <p:sldId id="676" r:id="rId85"/>
    <p:sldId id="274" r:id="rId86"/>
    <p:sldId id="651" r:id="rId87"/>
    <p:sldId id="677" r:id="rId88"/>
    <p:sldId id="678" r:id="rId89"/>
    <p:sldId id="654" r:id="rId90"/>
    <p:sldId id="655" r:id="rId91"/>
    <p:sldId id="661" r:id="rId92"/>
    <p:sldId id="662" r:id="rId93"/>
    <p:sldId id="652" r:id="rId94"/>
    <p:sldId id="656" r:id="rId95"/>
    <p:sldId id="679" r:id="rId96"/>
    <p:sldId id="680" r:id="rId97"/>
    <p:sldId id="657" r:id="rId98"/>
    <p:sldId id="658" r:id="rId99"/>
    <p:sldId id="659" r:id="rId100"/>
    <p:sldId id="660" r:id="rId101"/>
    <p:sldId id="663" r:id="rId102"/>
    <p:sldId id="668" r:id="rId103"/>
    <p:sldId id="681" r:id="rId104"/>
    <p:sldId id="682" r:id="rId105"/>
    <p:sldId id="667" r:id="rId106"/>
    <p:sldId id="664" r:id="rId107"/>
    <p:sldId id="665" r:id="rId108"/>
    <p:sldId id="666" r:id="rId109"/>
    <p:sldId id="669" r:id="rId110"/>
    <p:sldId id="671" r:id="rId111"/>
    <p:sldId id="683" r:id="rId112"/>
    <p:sldId id="684" r:id="rId113"/>
    <p:sldId id="670" r:id="rId114"/>
    <p:sldId id="672" r:id="rId115"/>
    <p:sldId id="673" r:id="rId116"/>
    <p:sldId id="674" r:id="rId117"/>
    <p:sldId id="358" r:id="rId118"/>
    <p:sldId id="359" r:id="rId119"/>
    <p:sldId id="360" r:id="rId120"/>
    <p:sldId id="355" r:id="rId121"/>
    <p:sldId id="356" r:id="rId122"/>
    <p:sldId id="357" r:id="rId123"/>
    <p:sldId id="349" r:id="rId124"/>
    <p:sldId id="350" r:id="rId125"/>
    <p:sldId id="351" r:id="rId126"/>
    <p:sldId id="352" r:id="rId127"/>
    <p:sldId id="353" r:id="rId128"/>
    <p:sldId id="354" r:id="rId129"/>
    <p:sldId id="423" r:id="rId130"/>
    <p:sldId id="685" r:id="rId131"/>
    <p:sldId id="686" r:id="rId132"/>
    <p:sldId id="687" r:id="rId133"/>
    <p:sldId id="688" r:id="rId134"/>
    <p:sldId id="424" r:id="rId135"/>
    <p:sldId id="689" r:id="rId136"/>
    <p:sldId id="425" r:id="rId137"/>
    <p:sldId id="690" r:id="rId138"/>
    <p:sldId id="691" r:id="rId139"/>
    <p:sldId id="692" r:id="rId140"/>
    <p:sldId id="430" r:id="rId141"/>
    <p:sldId id="693" r:id="rId142"/>
    <p:sldId id="694" r:id="rId143"/>
    <p:sldId id="695" r:id="rId144"/>
    <p:sldId id="431" r:id="rId145"/>
    <p:sldId id="696" r:id="rId146"/>
    <p:sldId id="697" r:id="rId147"/>
    <p:sldId id="698" r:id="rId148"/>
    <p:sldId id="699" r:id="rId149"/>
    <p:sldId id="700" r:id="rId150"/>
    <p:sldId id="432" r:id="rId151"/>
    <p:sldId id="433" r:id="rId152"/>
    <p:sldId id="434" r:id="rId153"/>
    <p:sldId id="435" r:id="rId154"/>
    <p:sldId id="436" r:id="rId155"/>
    <p:sldId id="437" r:id="rId156"/>
  </p:sldIdLst>
  <p:sldSz cx="7559675" cy="10691813"/>
  <p:notesSz cx="6797675" cy="9926638"/>
  <p:defaultTextStyle>
    <a:defPPr>
      <a:defRPr lang="fr-FR"/>
    </a:defPPr>
    <a:lvl1pPr marL="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1pPr>
    <a:lvl2pPr marL="49774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2pPr>
    <a:lvl3pPr marL="995487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3pPr>
    <a:lvl4pPr marL="1493230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4pPr>
    <a:lvl5pPr marL="199097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5pPr>
    <a:lvl6pPr marL="248871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6pPr>
    <a:lvl7pPr marL="2986461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7pPr>
    <a:lvl8pPr marL="3484204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8pPr>
    <a:lvl9pPr marL="3981948" algn="l" defTabSz="995487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AF"/>
    <a:srgbClr val="F1F3DD"/>
    <a:srgbClr val="F9F9F9"/>
    <a:srgbClr val="CCE2E6"/>
    <a:srgbClr val="5DA1AF"/>
    <a:srgbClr val="EBEFD4"/>
    <a:srgbClr val="C5DCBA"/>
    <a:srgbClr val="626E5D"/>
    <a:srgbClr val="DDD679"/>
    <a:srgbClr val="F1E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>
        <p:scale>
          <a:sx n="75" d="100"/>
          <a:sy n="75" d="100"/>
        </p:scale>
        <p:origin x="54" y="-234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6977" y="3321397"/>
            <a:ext cx="6425724" cy="229180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3951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163" y="6870481"/>
            <a:ext cx="6425724" cy="21235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163" y="4531650"/>
            <a:ext cx="6425724" cy="233883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3491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897879" y="3326344"/>
            <a:ext cx="2488393" cy="94073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6" y="2393284"/>
            <a:ext cx="3340169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7986" y="3390691"/>
            <a:ext cx="3340169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0213" y="2393284"/>
            <a:ext cx="3341482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0213" y="3390691"/>
            <a:ext cx="3341482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985" y="425696"/>
            <a:ext cx="2487081" cy="18116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5624" y="425697"/>
            <a:ext cx="4226069" cy="9125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7985" y="2237363"/>
            <a:ext cx="2487081" cy="7313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750" y="7484270"/>
            <a:ext cx="4535805" cy="8835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1750" y="955333"/>
            <a:ext cx="4535805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1750" y="8367831"/>
            <a:ext cx="4535805" cy="12548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110572" y="571719"/>
            <a:ext cx="1275696" cy="1216193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83491" y="571719"/>
            <a:ext cx="3701092" cy="121619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7" cy="1781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7985" y="2494759"/>
            <a:ext cx="6803707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7985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D7B91-CAC6-4809-82EA-9F3D2D7A6E93}" type="datetimeFigureOut">
              <a:rPr lang="fr-FR" smtClean="0"/>
              <a:pPr/>
              <a:t>10/08/2020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2890" y="9909728"/>
            <a:ext cx="2393897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7768" y="9909728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D7DF5-5B4C-4F3D-8455-0D65C3EA4EB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20699"/>
          <a:stretch/>
        </p:blipFill>
        <p:spPr>
          <a:xfrm>
            <a:off x="-36587" y="-38522"/>
            <a:ext cx="7560840" cy="10714790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395461" y="163028"/>
            <a:ext cx="6840760" cy="71874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9EBC4">
                  <a:alpha val="88000"/>
                </a:srgbClr>
              </a:gs>
              <a:gs pos="27000">
                <a:srgbClr val="E9EBC9">
                  <a:alpha val="76000"/>
                </a:srgbClr>
              </a:gs>
            </a:gsLst>
            <a:lin ang="5400000" scaled="1"/>
          </a:gradFill>
          <a:ln>
            <a:solidFill>
              <a:srgbClr val="E2EAD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07217" y="9522370"/>
            <a:ext cx="6417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Année  scolaire  </a:t>
            </a:r>
            <a:r>
              <a:rPr lang="fr-FR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2020-2021</a:t>
            </a:r>
            <a:endParaRPr lang="fr-FR" sz="5400" dirty="0">
              <a:solidFill>
                <a:schemeClr val="tx1">
                  <a:lumMod val="85000"/>
                  <a:lumOff val="1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58386" y="3906158"/>
            <a:ext cx="59293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Cahier </a:t>
            </a:r>
          </a:p>
          <a:p>
            <a:pPr algn="ctr"/>
            <a:r>
              <a:rPr lang="fr-FR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de l’enseignant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603" y="3257674"/>
            <a:ext cx="8007332" cy="363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5" r="9553"/>
          <a:stretch/>
        </p:blipFill>
        <p:spPr>
          <a:xfrm>
            <a:off x="-36587" y="-198710"/>
            <a:ext cx="7560840" cy="1089052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835620" y="4117702"/>
            <a:ext cx="396044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Cahier </a:t>
            </a:r>
          </a:p>
          <a:p>
            <a:pPr algn="ctr"/>
            <a:r>
              <a:rPr lang="fr-F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a Arbei Berry" panose="02000503000000000000" pitchFamily="50" charset="0"/>
              </a:rPr>
              <a:t>de l’enseignant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7217" y="9522370"/>
            <a:ext cx="6417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Année  scolaire  </a:t>
            </a:r>
            <a:r>
              <a:rPr lang="fr-FR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one On Earth" pitchFamily="50" charset="0"/>
              </a:rPr>
              <a:t>2020-2021</a:t>
            </a:r>
            <a:endParaRPr lang="fr-FR" sz="5400" dirty="0">
              <a:solidFill>
                <a:schemeClr val="tx1">
                  <a:lumMod val="85000"/>
                  <a:lumOff val="1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95461" y="306679"/>
            <a:ext cx="6840760" cy="7187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E2EAD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92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0" b="9154"/>
          <a:stretch/>
        </p:blipFill>
        <p:spPr>
          <a:xfrm rot="16200000">
            <a:off x="395459" y="1385467"/>
            <a:ext cx="6696745" cy="756084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83493" y="4049762"/>
            <a:ext cx="576064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Le meilleur aboutissement de l'éducation est la tolérance</a:t>
            </a: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Dancing Script" panose="03080600040507000D00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fr-FR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ancing Script" panose="03080600040507000D00" pitchFamily="66" charset="0"/>
              </a:rPr>
              <a:t>Helen Keller</a:t>
            </a: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0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7070664" y="9306346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" name="Rectangle à coins arrondis 3"/>
          <p:cNvSpPr/>
          <p:nvPr/>
        </p:nvSpPr>
        <p:spPr>
          <a:xfrm>
            <a:off x="7070664" y="5370132"/>
            <a:ext cx="287777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6200000">
            <a:off x="6010811" y="7864912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 Arbei Berry" panose="02000503000000000000" pitchFamily="50" charset="0"/>
              </a:rPr>
              <a:t>Stages 4</a:t>
            </a:r>
            <a:r>
              <a:rPr lang="fr-FR" baseline="30000" dirty="0">
                <a:latin typeface="a Arbei Berry" panose="02000503000000000000" pitchFamily="50" charset="0"/>
              </a:rPr>
              <a:t>ème</a:t>
            </a:r>
            <a:r>
              <a:rPr lang="fr-FR" dirty="0">
                <a:latin typeface="a Arbei Berry" panose="02000503000000000000" pitchFamily="50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 rot="16200000">
            <a:off x="6010811" y="3928698"/>
            <a:ext cx="2489041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 Arbei Berry" panose="02000503000000000000" pitchFamily="50" charset="0"/>
              </a:rPr>
              <a:t>Stages 3</a:t>
            </a:r>
            <a:r>
              <a:rPr lang="fr-FR" baseline="30000" dirty="0">
                <a:latin typeface="a Arbei Berry" panose="02000503000000000000" pitchFamily="50" charset="0"/>
              </a:rPr>
              <a:t>ème</a:t>
            </a:r>
            <a:r>
              <a:rPr lang="fr-FR" dirty="0">
                <a:latin typeface="a Arbei Berry" panose="02000503000000000000" pitchFamily="50" charset="0"/>
              </a:rPr>
              <a:t>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66774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5"/>
          <a:stretch/>
        </p:blipFill>
        <p:spPr>
          <a:xfrm rot="16200000">
            <a:off x="-1891959" y="2057288"/>
            <a:ext cx="10664099" cy="701620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453" y="3977754"/>
            <a:ext cx="360040" cy="6714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-2885259" y="4081411"/>
            <a:ext cx="6552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one On Earth" pitchFamily="50" charset="0"/>
              </a:rPr>
              <a:t>Calendrier scolaire 2020-2021</a:t>
            </a:r>
            <a:endParaRPr lang="fr-FR" sz="3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one On Earth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78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340968" y="-323747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Calendrier prévisionnel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957181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03531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2E094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9AD3BB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B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41612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08572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022735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fr-F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039863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8813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864399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675848" y="212769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5848" y="49302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077024" y="17688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077023" y="46039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593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205301" y="-155640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Calendrier </a:t>
            </a: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prévisionnel 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- suite</a:t>
            </a:r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305531"/>
              </p:ext>
            </p:extLst>
          </p:nvPr>
        </p:nvGraphicFramePr>
        <p:xfrm>
          <a:off x="251445" y="1277580"/>
          <a:ext cx="7092204" cy="93053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31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0" dirty="0" smtClean="0">
                          <a:latin typeface="+mj-lt"/>
                        </a:rPr>
                        <a:t>31</a:t>
                      </a:r>
                      <a:endParaRPr lang="fr-FR" sz="105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111871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648593" y="232603"/>
            <a:ext cx="407350" cy="200472"/>
          </a:xfrm>
          <a:prstGeom prst="roundRect">
            <a:avLst/>
          </a:prstGeom>
          <a:solidFill>
            <a:srgbClr val="E2E094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5648593" y="512859"/>
            <a:ext cx="407350" cy="200472"/>
          </a:xfrm>
          <a:prstGeom prst="roundRect">
            <a:avLst/>
          </a:prstGeom>
          <a:solidFill>
            <a:srgbClr val="9AD3BB">
              <a:alpha val="64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6049769" y="196716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A 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049768" y="480229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semaine B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560143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93640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42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0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915376"/>
              </p:ext>
            </p:extLst>
          </p:nvPr>
        </p:nvGraphicFramePr>
        <p:xfrm>
          <a:off x="251445" y="1277580"/>
          <a:ext cx="7092204" cy="925290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154"/>
                <a:gridCol w="1968914"/>
                <a:gridCol w="402009"/>
                <a:gridCol w="1962059"/>
                <a:gridCol w="408864"/>
                <a:gridCol w="1955204"/>
              </a:tblGrid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09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Lu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Je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Ve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19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22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23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24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25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26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27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28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29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Je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29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Di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297986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30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Ve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latin typeface="+mj-lt"/>
                        </a:rPr>
                        <a:t>30</a:t>
                      </a:r>
                      <a:endParaRPr lang="fr-FR" sz="10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Lu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31332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/>
                        <a:t>31</a:t>
                      </a:r>
                      <a:endParaRPr lang="fr-FR" sz="1000" b="0" dirty="0"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Sa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dirty="0" smtClean="0">
                          <a:latin typeface="+mj-lt"/>
                        </a:rPr>
                        <a:t>31</a:t>
                      </a:r>
                      <a:endParaRPr lang="fr-FR" sz="11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dirty="0" smtClean="0">
                          <a:latin typeface="Abel" panose="02000506030000020004" pitchFamily="2" charset="0"/>
                        </a:rPr>
                        <a:t>Ma</a:t>
                      </a:r>
                      <a:endParaRPr lang="fr-FR" sz="1100" b="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259557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8813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Juillet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008415" y="814743"/>
            <a:ext cx="187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ancing Script" panose="03080600040507000D00" pitchFamily="66" charset="0"/>
              </a:rPr>
              <a:t>Août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ancing Script" panose="03080600040507000D00" pitchFamily="66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675848" y="212769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5848" y="493025"/>
            <a:ext cx="407350" cy="20047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6077024" y="176882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4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077023" y="460395"/>
            <a:ext cx="145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Stages 3</a:t>
            </a:r>
            <a:r>
              <a:rPr lang="fr-FR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ème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urgette" panose="02000603070400060004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5882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30189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31/08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34931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août au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6 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39548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8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3606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852030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13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18339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31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77169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05199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20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23559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276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6361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21/09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22/09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23/09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7055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21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septembre</a:t>
            </a: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0694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24/09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25/09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057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50667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28/09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29/09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30/09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98733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3658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28 septembre au 4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0238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14237" y="965175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Septembre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749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18549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5/10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6/10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7/10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665358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5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11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8581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8/10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9/10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82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03911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12/10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13/10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14/10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29120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12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18 octobre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48031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15/10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16/10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Octobre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32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66394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4/11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579218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71573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5/11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3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00154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9/11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11/11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58978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90068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9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15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52122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12/11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08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10530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17/11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18/11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388315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16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22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83747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19/11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76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58211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23/11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24/11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25/11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66669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23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29 novembre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249887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26/11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27/11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54333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Novembre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73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44454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30/11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539774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107429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30 novembre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6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2273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327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27673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360584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13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22674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038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41038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791460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20 décembre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61240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18/12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491339" y="962634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Décembre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148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91184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4/01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6/01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5242224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4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10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92603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7/01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840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42906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11/01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12/01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13/01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7557045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11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17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5889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14/01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57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049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19/01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20/01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0900302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18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24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39044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21/01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22/01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484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66956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25/01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26/01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27/01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62849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25 </a:t>
            </a: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au 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janvier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47053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28/01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29/01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468935" y="9595117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Janvier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266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99247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76244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</a:t>
            </a:r>
            <a:r>
              <a:rPr lang="fr-FR" sz="44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er</a:t>
            </a: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 au 7 février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23626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4/02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5/02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563347" y="9528629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5655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31952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8/02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9/02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10/02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490946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au 14 février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60271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11/02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12/02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563347" y="9528629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6174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28414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15/02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16/02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17/02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288132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5666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15 au 21 février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392605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18/02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19/02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563347" y="9528629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Février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6438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050638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8/03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9/03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10/03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854966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8871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8 au 14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197650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256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51319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16/03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17/03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9519460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15 au 21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00135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18/03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</a:t>
                      </a:r>
                      <a:r>
                        <a:rPr lang="fr-FR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 19</a:t>
                      </a:r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20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32363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22/03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23/03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24/03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9832536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8136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22 au 28 mars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595518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25/03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26/03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894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1283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29/03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30/03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31/03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942636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637349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29 mars au 4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2181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Mars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795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790586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5/04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6/04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7/04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1545315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5 au 11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09215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8/04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9/04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35355" y="9410317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416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596825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12/04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13/04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14/04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624487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12 au 18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801822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15/04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16/04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35355" y="9410317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457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843592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19/04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20/04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21/04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9893021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19 au 25 avril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3044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22/04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23/04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35355" y="9410317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Avril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920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598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10/05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12/05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3469101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88715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10 au 16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65705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13/05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230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30847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18/05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19/05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2201750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6072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17 au 23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083047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20/05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2857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612841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24/05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25/05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26/05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154036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06939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24 au 30 mai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62781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27/05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28/05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4" name="Corde 23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7BD1C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 rot="19151926">
            <a:off x="6610897" y="948156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Mai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3497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117879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31/05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185563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853373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31 mai au 6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65294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3/06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456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5840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7/06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9/06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41306280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285421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7 au 13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2714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10/06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0787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636167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14/06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15/06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16/06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23053805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1670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14 au 20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57913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17/06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18/06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8390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33170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21/06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22/06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23/06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37383304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1116707" y="-414734"/>
            <a:ext cx="5929354" cy="315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21 au 27 Juin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915799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24/06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25/06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53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98193"/>
              </p:ext>
            </p:extLst>
          </p:nvPr>
        </p:nvGraphicFramePr>
        <p:xfrm>
          <a:off x="107430" y="953418"/>
          <a:ext cx="7344815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  <a:gridCol w="2389064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Lundi 28/06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Mardi 29/06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Mercredi 30/06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107429" y="-2361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3179075" y="-342726"/>
            <a:ext cx="5929354" cy="1265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Semaine du </a:t>
            </a:r>
          </a:p>
        </p:txBody>
      </p:sp>
    </p:spTree>
    <p:extLst>
      <p:ext uri="{BB962C8B-B14F-4D97-AF65-F5344CB8AC3E}">
        <p14:creationId xmlns:p14="http://schemas.microsoft.com/office/powerpoint/2010/main" val="107096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ZoneTexte 5"/>
          <p:cNvSpPr txBox="1"/>
          <p:nvPr/>
        </p:nvSpPr>
        <p:spPr>
          <a:xfrm>
            <a:off x="-709357" y="-414734"/>
            <a:ext cx="59293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28 juin au 4 juillet</a:t>
            </a:r>
            <a:endParaRPr lang="fr-FR" sz="44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8690" y="756950"/>
            <a:ext cx="2233555" cy="3868876"/>
          </a:xfrm>
          <a:prstGeom prst="roundRect">
            <a:avLst>
              <a:gd name="adj" fmla="val 5311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To do !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…………………..…………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………….…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………...…</a:t>
            </a:r>
            <a:r>
              <a:rPr lang="fr-FR" sz="1800" dirty="0" smtClean="0">
                <a:solidFill>
                  <a:srgbClr val="496B6A"/>
                </a:solidFill>
                <a:latin typeface="Dancing Script" panose="03080600040507000D00" pitchFamily="66" charset="0"/>
              </a:rPr>
              <a:t>……………………</a:t>
            </a:r>
            <a:endParaRPr lang="fr-FR" sz="1800" dirty="0">
              <a:solidFill>
                <a:srgbClr val="496B6A"/>
              </a:solidFill>
              <a:latin typeface="Dancing Script" panose="03080600040507000D00" pitchFamily="66" charset="0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304273" y="1390450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5304273" y="180218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304273" y="2213914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304273" y="2625646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5304273" y="303737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5304273" y="34491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5304273" y="386084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5295812" y="4272575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37121" y="4851583"/>
            <a:ext cx="2231612" cy="2186500"/>
          </a:xfrm>
          <a:prstGeom prst="roundRect">
            <a:avLst>
              <a:gd name="adj" fmla="val 4202"/>
            </a:avLst>
          </a:prstGeom>
          <a:noFill/>
          <a:ln>
            <a:solidFill>
              <a:srgbClr val="6BCBC4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6BCBC4"/>
                </a:solidFill>
                <a:latin typeface="Dancing Script" panose="03080600040507000D00" pitchFamily="66" charset="0"/>
              </a:rPr>
              <a:t>À photocopier !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solidFill>
                  <a:srgbClr val="496B6A"/>
                </a:solidFill>
                <a:latin typeface="Handlee" panose="02000000000000000000" pitchFamily="2" charset="0"/>
                <a:sym typeface="Wingdings" panose="05000000000000000000" pitchFamily="2" charset="2"/>
              </a:rPr>
              <a:t>     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. 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.   ………….…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  <a:sym typeface="Wingdings" panose="05000000000000000000" pitchFamily="2" charset="2"/>
              </a:rPr>
              <a:t>     ………...…</a:t>
            </a:r>
            <a:r>
              <a:rPr lang="fr-FR" sz="1800" dirty="0">
                <a:solidFill>
                  <a:srgbClr val="6BCBC4"/>
                </a:solidFill>
                <a:latin typeface="Dancing Script" panose="03080600040507000D00" pitchFamily="66" charset="0"/>
              </a:rPr>
              <a:t>……………………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00655" y="5417914"/>
            <a:ext cx="216000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00655" y="5849962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300655" y="6282010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5300655" y="6714058"/>
            <a:ext cx="216024" cy="216000"/>
          </a:xfrm>
          <a:prstGeom prst="roundRect">
            <a:avLst/>
          </a:prstGeom>
          <a:solidFill>
            <a:schemeClr val="bg1"/>
          </a:solidFill>
          <a:ln w="3175">
            <a:solidFill>
              <a:srgbClr val="6BC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382340"/>
              </p:ext>
            </p:extLst>
          </p:nvPr>
        </p:nvGraphicFramePr>
        <p:xfrm>
          <a:off x="107430" y="953418"/>
          <a:ext cx="4955751" cy="95770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9667"/>
                <a:gridCol w="2173042"/>
                <a:gridCol w="2173042"/>
              </a:tblGrid>
              <a:tr h="384135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innamon cake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Jeudi 1/07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Vendredi 2/07</a:t>
                      </a:r>
                      <a:endParaRPr lang="fr-FR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M4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384135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AD3BB">
                        <a:alpha val="64000"/>
                      </a:srgbClr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S1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S2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S3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1F3DD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Cookie" panose="02000000000000000000" pitchFamily="2" charset="0"/>
                        </a:rPr>
                        <a:t>S4</a:t>
                      </a:r>
                      <a:endParaRPr lang="fr-FR" sz="1400" dirty="0">
                        <a:latin typeface="Cookie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 smtClean="0">
                        <a:latin typeface="cinnamon cake" pitchFamily="2" charset="0"/>
                      </a:endParaRPr>
                    </a:p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978755"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>
                          <a:latin typeface="Cookie" panose="02000000000000000000" pitchFamily="2" charset="0"/>
                        </a:rPr>
                        <a:t>Soirée</a:t>
                      </a:r>
                      <a:endParaRPr lang="fr-FR" sz="800" dirty="0">
                        <a:latin typeface="Cookie" panose="02000000000000000000" pitchFamily="2" charset="0"/>
                      </a:endParaRPr>
                    </a:p>
                  </a:txBody>
                  <a:tcPr vert="wordArtVert" anchor="ctr"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cinnamon cak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7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2E094">
                        <a:alpha val="6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75">
            <a:off x="5237121" y="7038273"/>
            <a:ext cx="2227312" cy="3290561"/>
          </a:xfrm>
          <a:prstGeom prst="rect">
            <a:avLst/>
          </a:prstGeom>
        </p:spPr>
      </p:pic>
      <p:sp>
        <p:nvSpPr>
          <p:cNvPr id="27" name="Corde 26"/>
          <p:cNvSpPr/>
          <p:nvPr/>
        </p:nvSpPr>
        <p:spPr>
          <a:xfrm rot="15254477">
            <a:off x="6397828" y="9109319"/>
            <a:ext cx="1460761" cy="2056849"/>
          </a:xfrm>
          <a:prstGeom prst="chord">
            <a:avLst>
              <a:gd name="adj1" fmla="val 3545696"/>
              <a:gd name="adj2" fmla="val 15071760"/>
            </a:avLst>
          </a:prstGeom>
          <a:solidFill>
            <a:srgbClr val="E2E094"/>
          </a:solidFill>
          <a:ln>
            <a:solidFill>
              <a:srgbClr val="F1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 rot="19151926">
            <a:off x="6612951" y="9456621"/>
            <a:ext cx="2448272" cy="393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Dancing Script" panose="03080600040507000D00" pitchFamily="66" charset="0"/>
              </a:rPr>
              <a:t>Juin</a:t>
            </a:r>
            <a:endParaRPr lang="fr-FR" dirty="0">
              <a:solidFill>
                <a:schemeClr val="bg1">
                  <a:lumMod val="50000"/>
                </a:schemeClr>
              </a:solidFill>
              <a:latin typeface="Dancing Script" panose="03080600040507000D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1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949809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Sites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Identifiant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Mot de passe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97585" y="-270718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Codes d’accès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675657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461"/>
                <a:gridCol w="1532461"/>
                <a:gridCol w="1248672"/>
                <a:gridCol w="1078399"/>
                <a:gridCol w="964883"/>
                <a:gridCol w="87907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Objets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Fournisseur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Référence 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Quantité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Prix</a:t>
                      </a:r>
                      <a:endParaRPr lang="fr-FR" sz="20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 de commande</a:t>
                      </a:r>
                      <a:endParaRPr lang="fr-FR" sz="14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97585" y="-270718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Fournitures à commander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5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1" name="ZoneTexte 20"/>
          <p:cNvSpPr txBox="1"/>
          <p:nvPr/>
        </p:nvSpPr>
        <p:spPr>
          <a:xfrm>
            <a:off x="-180603" y="-278338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Lectures pédagogiques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067746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83"/>
                <a:gridCol w="2411983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Titre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Auteur(s)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Thématiques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91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-36587" y="-54694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1" name="ZoneTexte 20"/>
          <p:cNvSpPr txBox="1"/>
          <p:nvPr/>
        </p:nvSpPr>
        <p:spPr>
          <a:xfrm>
            <a:off x="-324619" y="-248990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Idées pédagogiques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47595"/>
              </p:ext>
            </p:extLst>
          </p:nvPr>
        </p:nvGraphicFramePr>
        <p:xfrm>
          <a:off x="179437" y="1097434"/>
          <a:ext cx="7235949" cy="910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3887862"/>
                <a:gridCol w="2411983"/>
              </a:tblGrid>
              <a:tr h="634917"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Idées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Source</a:t>
                      </a:r>
                      <a:endParaRPr lang="fr-FR" sz="2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517419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0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64168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66537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4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174033"/>
              </p:ext>
            </p:extLst>
          </p:nvPr>
        </p:nvGraphicFramePr>
        <p:xfrm>
          <a:off x="179437" y="1300290"/>
          <a:ext cx="6840760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96144"/>
                <a:gridCol w="1296144"/>
                <a:gridCol w="1296144"/>
                <a:gridCol w="1296144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18497" y="-298013"/>
            <a:ext cx="8274798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38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384731"/>
              </p:ext>
            </p:extLst>
          </p:nvPr>
        </p:nvGraphicFramePr>
        <p:xfrm>
          <a:off x="179437" y="1300290"/>
          <a:ext cx="6680852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685"/>
                <a:gridCol w="2459843"/>
                <a:gridCol w="482081"/>
                <a:gridCol w="482081"/>
                <a:gridCol w="482081"/>
                <a:gridCol w="482081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18497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 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65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1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4051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7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24647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08595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9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2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491672"/>
              </p:ext>
            </p:extLst>
          </p:nvPr>
        </p:nvGraphicFramePr>
        <p:xfrm>
          <a:off x="179438" y="1025426"/>
          <a:ext cx="6912766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974"/>
                <a:gridCol w="1317198"/>
                <a:gridCol w="1317198"/>
                <a:gridCol w="1317198"/>
                <a:gridCol w="131719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24619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60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805233"/>
              </p:ext>
            </p:extLst>
          </p:nvPr>
        </p:nvGraphicFramePr>
        <p:xfrm>
          <a:off x="179436" y="1300290"/>
          <a:ext cx="6696745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5"/>
                <a:gridCol w="2880320"/>
                <a:gridCol w="540060"/>
                <a:gridCol w="540060"/>
                <a:gridCol w="540060"/>
                <a:gridCol w="54006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2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39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1354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032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184709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E3D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AF3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3807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644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5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364630"/>
              </p:ext>
            </p:extLst>
          </p:nvPr>
        </p:nvGraphicFramePr>
        <p:xfrm>
          <a:off x="179436" y="1300290"/>
          <a:ext cx="6984777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7"/>
                <a:gridCol w="1350150"/>
                <a:gridCol w="1350150"/>
                <a:gridCol w="1350150"/>
                <a:gridCol w="1350150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53438"/>
              </p:ext>
            </p:extLst>
          </p:nvPr>
        </p:nvGraphicFramePr>
        <p:xfrm>
          <a:off x="179438" y="1300290"/>
          <a:ext cx="6740507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6902"/>
                <a:gridCol w="2179601"/>
                <a:gridCol w="551001"/>
                <a:gridCol w="551001"/>
                <a:gridCol w="551001"/>
                <a:gridCol w="551001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51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26261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806944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9" name="Arrondir un rectangle avec un coin du même côté 8"/>
          <p:cNvSpPr/>
          <p:nvPr/>
        </p:nvSpPr>
        <p:spPr>
          <a:xfrm rot="16200000">
            <a:off x="6747005" y="281401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6742173" y="284460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1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Rendus administratifs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5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602705"/>
              </p:ext>
            </p:extLst>
          </p:nvPr>
        </p:nvGraphicFramePr>
        <p:xfrm>
          <a:off x="179437" y="1300290"/>
          <a:ext cx="6840760" cy="91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296144"/>
                <a:gridCol w="1296144"/>
                <a:gridCol w="1296144"/>
                <a:gridCol w="1296144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 élève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élève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 responsables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 responsables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324619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CONTACTS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12454"/>
              </p:ext>
            </p:extLst>
          </p:nvPr>
        </p:nvGraphicFramePr>
        <p:xfrm>
          <a:off x="179437" y="1300290"/>
          <a:ext cx="6840760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592288"/>
                <a:gridCol w="558062"/>
                <a:gridCol w="558062"/>
                <a:gridCol w="558062"/>
                <a:gridCol w="558062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Codes ENT</a:t>
                      </a:r>
                      <a:endParaRPr lang="fr-FR" sz="2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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ebdings" panose="05030102010509060703" pitchFamily="18" charset="2"/>
                        </a:rPr>
                        <a:t>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  <a:sym typeface="Wingdings" panose="05000000000000000000" pitchFamily="2" charset="2"/>
                        </a:rPr>
                        <a:t>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@</a:t>
                      </a:r>
                      <a:endParaRPr lang="fr-FR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25261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Équipements numériques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6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98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02592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346413"/>
              </p:ext>
            </p:extLst>
          </p:nvPr>
        </p:nvGraphicFramePr>
        <p:xfrm>
          <a:off x="179437" y="1300290"/>
          <a:ext cx="6584728" cy="89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  <a:gridCol w="616068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Elèves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hat's Font Folks!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endParaRPr lang="fr-FR" sz="1600" dirty="0">
                        <a:latin typeface="Abel" panose="0200050603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174481" y="-298013"/>
            <a:ext cx="8274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Validation des compétences</a:t>
            </a:r>
            <a:endParaRPr lang="fr-FR" sz="40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12" name="Arrondir un rectangle avec un coin du même côté 11"/>
          <p:cNvSpPr/>
          <p:nvPr/>
        </p:nvSpPr>
        <p:spPr>
          <a:xfrm rot="16200000">
            <a:off x="5022792" y="8082923"/>
            <a:ext cx="4409805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 rot="5400000">
            <a:off x="4927607" y="8221871"/>
            <a:ext cx="4608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Discipline : </a:t>
            </a:r>
            <a:r>
              <a:rPr lang="fr-FR" sz="2000" dirty="0" smtClean="0">
                <a:latin typeface="a Arbei Berry" panose="02000503000000000000" pitchFamily="50" charset="0"/>
              </a:rPr>
              <a:t>…………………………………………</a:t>
            </a:r>
            <a:endParaRPr lang="fr-FR" sz="2000" dirty="0">
              <a:latin typeface="a Arbei Berry" panose="02000503000000000000" pitchFamily="50" charset="0"/>
            </a:endParaRPr>
          </a:p>
        </p:txBody>
      </p:sp>
      <p:sp>
        <p:nvSpPr>
          <p:cNvPr id="14" name="Arrondir un rectangle avec un coin du même côté 13"/>
          <p:cNvSpPr/>
          <p:nvPr/>
        </p:nvSpPr>
        <p:spPr>
          <a:xfrm rot="16200000">
            <a:off x="6747005" y="3796574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5400000">
            <a:off x="6742173" y="3827169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4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26" y="696788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971579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rgbClr val="DDD6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54533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29680"/>
              </p:ext>
            </p:extLst>
          </p:nvPr>
        </p:nvGraphicFramePr>
        <p:xfrm>
          <a:off x="1619597" y="9377080"/>
          <a:ext cx="4852412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103"/>
                <a:gridCol w="1213103"/>
                <a:gridCol w="1213103"/>
                <a:gridCol w="1213103"/>
              </a:tblGrid>
              <a:tr h="27517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1" name="Arrondir un rectangle avec un coin du même côté 30"/>
          <p:cNvSpPr/>
          <p:nvPr/>
        </p:nvSpPr>
        <p:spPr>
          <a:xfrm rot="16200000">
            <a:off x="6766536" y="812565"/>
            <a:ext cx="922317" cy="663964"/>
          </a:xfrm>
          <a:prstGeom prst="round2SameRect">
            <a:avLst/>
          </a:prstGeom>
          <a:solidFill>
            <a:srgbClr val="F1EEC7"/>
          </a:solidFill>
          <a:ln>
            <a:solidFill>
              <a:srgbClr val="E2E09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 rot="5400000">
            <a:off x="6761704" y="843160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6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69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085588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3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556730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C7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DD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rgbClr val="F1EEC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5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67093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702873" y="635401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164798"/>
              </p:ext>
            </p:extLst>
          </p:nvPr>
        </p:nvGraphicFramePr>
        <p:xfrm>
          <a:off x="79138" y="6813699"/>
          <a:ext cx="7295132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  <a:gridCol w="561164"/>
              </a:tblGrid>
              <a:tr h="275170">
                <a:tc gridSpan="1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46726" y="8892130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Résultats aux évaluations académiques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902236"/>
              </p:ext>
            </p:extLst>
          </p:nvPr>
        </p:nvGraphicFramePr>
        <p:xfrm>
          <a:off x="139717" y="9359042"/>
          <a:ext cx="7277766" cy="12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61"/>
                <a:gridCol w="1212961"/>
                <a:gridCol w="1212961"/>
                <a:gridCol w="1212961"/>
                <a:gridCol w="1212961"/>
                <a:gridCol w="1212961"/>
              </a:tblGrid>
              <a:tr h="27517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Français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Maths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Test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sept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6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mai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Re-test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5</a:t>
                      </a:r>
                      <a:r>
                        <a:rPr lang="fr-FR" sz="1200" baseline="300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ème</a:t>
                      </a:r>
                      <a:r>
                        <a:rPr lang="fr-FR" sz="12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janv.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…………%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-3060923" y="7728645"/>
            <a:ext cx="8274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Graphèmes maîtrisés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11" y="8105780"/>
            <a:ext cx="755586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300" dirty="0" smtClean="0">
                <a:latin typeface="Abel" panose="02000506030000020004" pitchFamily="2" charset="0"/>
              </a:rPr>
              <a:t>[ai]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[an]  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[ail]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</a:t>
            </a:r>
            <a:r>
              <a:rPr lang="fr-FR" sz="1300" dirty="0" smtClean="0">
                <a:latin typeface="Abel" panose="02000506030000020004" pitchFamily="2" charset="0"/>
              </a:rPr>
              <a:t>[</a:t>
            </a:r>
            <a:r>
              <a:rPr lang="fr-FR" sz="1300" dirty="0" err="1" smtClean="0">
                <a:latin typeface="Abel" panose="02000506030000020004" pitchFamily="2" charset="0"/>
              </a:rPr>
              <a:t>ain</a:t>
            </a:r>
            <a:r>
              <a:rPr lang="fr-FR" sz="1300" dirty="0" smtClean="0">
                <a:latin typeface="Abel" panose="02000506030000020004" pitchFamily="2" charset="0"/>
              </a:rPr>
              <a:t>]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[au]</a:t>
            </a:r>
            <a:r>
              <a:rPr lang="fr-FR" sz="1300" dirty="0" smtClean="0">
                <a:latin typeface="Abel" panose="02000506030000020004" pitchFamily="2" charset="0"/>
              </a:rPr>
              <a:t>    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 [c =&gt; k]     [c=&gt;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 [ç]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ch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[é]      [è]    [eau]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[en]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euil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[er]    [eu]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ez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gu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[g=&gt;j]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gn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ill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    [in]        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 [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oin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     [on]     [ou]     [ph]     [s=&gt;z]       [s=&gt;</a:t>
            </a:r>
            <a:r>
              <a:rPr lang="fr-FR" sz="1300" dirty="0" err="1" smtClean="0">
                <a:latin typeface="Abel" panose="02000506030000020004" pitchFamily="2" charset="0"/>
                <a:sym typeface="Wingdings" panose="05000000000000000000" pitchFamily="2" charset="2"/>
              </a:rPr>
              <a:t>ss</a:t>
            </a:r>
            <a:r>
              <a:rPr lang="fr-FR" sz="1300" dirty="0" smtClean="0">
                <a:latin typeface="Abel" panose="02000506030000020004" pitchFamily="2" charset="0"/>
                <a:sym typeface="Wingdings" panose="05000000000000000000" pitchFamily="2" charset="2"/>
              </a:rPr>
              <a:t>]</a:t>
            </a:r>
            <a:endParaRPr lang="fr-FR" sz="1300" dirty="0">
              <a:latin typeface="Abel" panose="02000506030000020004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38" y="8202013"/>
            <a:ext cx="7381819" cy="9000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9" name="Arrondir un rectangle avec un coin du même côté 28"/>
          <p:cNvSpPr/>
          <p:nvPr/>
        </p:nvSpPr>
        <p:spPr>
          <a:xfrm rot="16200000">
            <a:off x="6747005" y="1816459"/>
            <a:ext cx="922317" cy="663964"/>
          </a:xfrm>
          <a:prstGeom prst="round2SameRect">
            <a:avLst/>
          </a:prstGeom>
          <a:solidFill>
            <a:srgbClr val="C3E3D3"/>
          </a:solidFill>
          <a:ln>
            <a:solidFill>
              <a:srgbClr val="6BCB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 rot="5400000">
            <a:off x="6742173" y="1847054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 Arbei Berry" panose="02000503000000000000" pitchFamily="50" charset="0"/>
              </a:rPr>
              <a:t>5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66039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6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461152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65" y="3977754"/>
            <a:ext cx="7295125" cy="659584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84859" y="347809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3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658729"/>
            <a:ext cx="740932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……………………………………………………………………………………..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Suivi extérieur : ……………………………………………………………………………….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977446"/>
              </p:ext>
            </p:extLst>
          </p:nvPr>
        </p:nvGraphicFramePr>
        <p:xfrm>
          <a:off x="97633" y="3224862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938842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431552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841850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5345906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777954"/>
            <a:ext cx="216024" cy="14401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6279547"/>
            <a:ext cx="239022" cy="146479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49858"/>
              </p:ext>
            </p:extLst>
          </p:nvPr>
        </p:nvGraphicFramePr>
        <p:xfrm>
          <a:off x="97632" y="7084216"/>
          <a:ext cx="7326061" cy="3457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49172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764854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661722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Arrondir un rectangle avec un coin du même côté 23"/>
          <p:cNvSpPr/>
          <p:nvPr/>
        </p:nvSpPr>
        <p:spPr>
          <a:xfrm rot="16200000">
            <a:off x="6747005" y="1676660"/>
            <a:ext cx="922317" cy="663964"/>
          </a:xfrm>
          <a:prstGeom prst="round2SameRect">
            <a:avLst/>
          </a:prstGeom>
          <a:solidFill>
            <a:srgbClr val="C5DCBA"/>
          </a:solidFill>
          <a:ln>
            <a:solidFill>
              <a:srgbClr val="B6D3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 rot="5400000">
            <a:off x="6742173" y="1707255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4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3181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236074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8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929786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027088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5220000"/>
          </a:xfrm>
          <a:prstGeom prst="rect">
            <a:avLst/>
          </a:prstGeom>
          <a:solidFill>
            <a:schemeClr val="bg1"/>
          </a:solidFill>
          <a:ln>
            <a:solidFill>
              <a:srgbClr val="C5DCB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374" y="521370"/>
            <a:ext cx="740932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Né(e) le : ……/……/………..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Vit chez ………………………………………. à 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</a:rPr>
              <a:t>Vient au collège :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à pieds  en vélo  en car  en voiture  en taxi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MDPH :  oui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non		Atelier :  habitat	</a:t>
            </a:r>
            <a:r>
              <a:rPr lang="fr-FR" sz="1400" dirty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 HAS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Diagnostic : ……………………………………………  Suivi extérieur : 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latin typeface="Abel" panose="02000506030000020004" pitchFamily="2" charset="0"/>
                <a:sym typeface="Wingdings" panose="05000000000000000000" pitchFamily="2" charset="2"/>
              </a:rPr>
              <a:t>Inclusion ? ………………………………………………………………………………………………………………………………….</a:t>
            </a:r>
            <a:endParaRPr lang="fr-FR" sz="1400" dirty="0">
              <a:latin typeface="Abel" panose="02000506030000020004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047813"/>
              </p:ext>
            </p:extLst>
          </p:nvPr>
        </p:nvGraphicFramePr>
        <p:xfrm>
          <a:off x="97633" y="2825626"/>
          <a:ext cx="7363324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876"/>
                <a:gridCol w="2664296"/>
                <a:gridCol w="1368152"/>
                <a:gridCol w="1224136"/>
                <a:gridCol w="137686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Appréciations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Evolutions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projet pro.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Avis du C.C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100" b="0" i="0" u="none" kern="1200" baseline="300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ème</a:t>
                      </a:r>
                      <a:r>
                        <a:rPr lang="fr-FR" sz="11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trim.</a:t>
                      </a:r>
                    </a:p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Félicitations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Compliments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Encouragements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1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1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travail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5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 </a:t>
                      </a:r>
                      <a:r>
                        <a:rPr lang="fr-FR" sz="10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Avert</a:t>
                      </a:r>
                      <a:r>
                        <a:rPr lang="fr-FR" sz="10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 comportement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Connecteur droit avec flèche 7"/>
          <p:cNvCxnSpPr/>
          <p:nvPr/>
        </p:nvCxnSpPr>
        <p:spPr>
          <a:xfrm flipV="1">
            <a:off x="3563813" y="3578802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540273" y="4071512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3563813" y="4481810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40273" y="4985866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3594746" y="5417914"/>
            <a:ext cx="216024" cy="144016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571206" y="5919507"/>
            <a:ext cx="239022" cy="146479"/>
          </a:xfrm>
          <a:prstGeom prst="straightConnector1">
            <a:avLst/>
          </a:prstGeom>
          <a:ln w="38100">
            <a:solidFill>
              <a:srgbClr val="5DA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470700"/>
              </p:ext>
            </p:extLst>
          </p:nvPr>
        </p:nvGraphicFramePr>
        <p:xfrm>
          <a:off x="97632" y="6498034"/>
          <a:ext cx="7426621" cy="4009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02"/>
                <a:gridCol w="1636875"/>
                <a:gridCol w="2304256"/>
                <a:gridCol w="2592288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Idées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Lieu retenu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Bilan du stage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2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10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Stage 3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0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: ………………………………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Contact : 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Visité par : …………………………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3132931" y="2312859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Bilans trimestriels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708995" y="599397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Stages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4" name="Arrondir un rectangle avec un coin du même côté 23"/>
          <p:cNvSpPr/>
          <p:nvPr/>
        </p:nvSpPr>
        <p:spPr>
          <a:xfrm rot="16200000">
            <a:off x="6747005" y="1024371"/>
            <a:ext cx="922317" cy="663964"/>
          </a:xfrm>
          <a:prstGeom prst="round2SameRect">
            <a:avLst/>
          </a:prstGeom>
          <a:solidFill>
            <a:srgbClr val="5DA1AF"/>
          </a:solidFill>
          <a:ln>
            <a:solidFill>
              <a:srgbClr val="4480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 rot="5400000">
            <a:off x="6742173" y="1054966"/>
            <a:ext cx="940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a Arbei Berry" panose="02000503000000000000" pitchFamily="50" charset="0"/>
              </a:rPr>
              <a:t>3</a:t>
            </a:r>
            <a:r>
              <a:rPr lang="fr-FR" sz="3200" baseline="30000" dirty="0" smtClean="0">
                <a:latin typeface="a Arbei Berry" panose="02000503000000000000" pitchFamily="50" charset="0"/>
              </a:rPr>
              <a:t>ème</a:t>
            </a:r>
            <a:endParaRPr lang="fr-FR" sz="3200" dirty="0">
              <a:latin typeface="a Arbei Berry" panose="02000503000000000000" pitchFamily="50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408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396121"/>
              </p:ext>
            </p:extLst>
          </p:nvPr>
        </p:nvGraphicFramePr>
        <p:xfrm>
          <a:off x="122618" y="89322"/>
          <a:ext cx="7329627" cy="101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521"/>
                <a:gridCol w="4717106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Difficultés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rencontrées 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Adaptations mises</a:t>
                      </a:r>
                      <a:r>
                        <a:rPr lang="fr-FR" sz="1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 en place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praxie/ difficultés motrices (type dyspraxie)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Double bureau               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Affaires dans une barquette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Tuteur « rangement »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         Traces écrites à trous</a:t>
                      </a:r>
                      <a:endParaRPr lang="fr-FR" sz="140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Activités d’écriture (Dumont)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Outils adaptés en géométrie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thamographe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d’expression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Prise de parole en groupe de besoin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vocabulaire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Reformulation des prises de parole     Imagier (sur tablette)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passage à l’écrit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tapées sur l’ordinateur par l’élève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tapées sur l’ordinateur par un tiers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Traces écrites ou dictées à trous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d’une dictée vocale (dictation.io)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lecture (type dyslexie)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correspondances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grapho-phonétiques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Textes en version livre-audio       Ateliers de fluence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Réglettes de lecture     Cache 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compréhension ou de perception orale (type dysphasie)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Consigne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écrite (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classroomscreen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 ou tableau)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Pictogrammes     Reformulation individuelle des consignes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Codes couleur    Casque anti-bruit    Temps supplémentaire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« détente 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Difficultés de mémorisation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Mots « illustrés »                              </a:t>
                      </a:r>
                      <a:r>
                        <a:rPr lang="fr-FR" sz="1400" baseline="0" dirty="0" err="1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Multimalin</a:t>
                      </a: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Réactivation quotidienne (rituels)    Jeux de mémorisation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Sous-main                                          Fraction des tâches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Comportements d’opposition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Accès au coin détente  Fiche objectifs de comportement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Ré-enseignement des comportements adéquats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Utilisation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 de l’attention (agitation, mouvement permanent)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Casque anti-bruit         Tabouret « instable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Assise sur ballon          Accès au coin « détente 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Fraction des tâches     Activités sur tablette ou ordinateur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Troubles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du spectre autistique (ou apparentés)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Etayer les mots avec des images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angage concret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Centre d’intérêt de l’élève : ……………………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Peu de second degré </a:t>
                      </a:r>
                    </a:p>
                    <a:p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Aide au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repérage dans le temps (emploi du temps visualisé)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o"/>
                      </a:pP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Matérialiser les durées (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timer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)     </a:t>
                      </a: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Abel" panose="02000506030000020004" pitchFamily="2" charset="0"/>
                          <a:ea typeface="+mn-ea"/>
                          <a:cs typeface="+mn-cs"/>
                        </a:rPr>
                        <a:t> Proposer un modèle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 Environnement épuré</a:t>
                      </a:r>
                      <a:endParaRPr lang="fr-FR" sz="1400" b="0" i="0" u="none" strike="noStrike" kern="1200" baseline="0" dirty="0" smtClean="0">
                        <a:solidFill>
                          <a:schemeClr val="dk1"/>
                        </a:solidFill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3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bel" panose="02000506030000020004" pitchFamily="2" charset="0"/>
                          <a:ea typeface="+mn-ea"/>
                          <a:cs typeface="+mn-cs"/>
                        </a:rPr>
                        <a:t>Insécurité émotionnelle et affective ou manque de confiance en soi</a:t>
                      </a:r>
                      <a:endParaRPr lang="fr-FR" sz="14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Présenter les objectifs   Feedback régulier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Coin « détente » (activités type méditation)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Apprentissage de la CNV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8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708004" y="294136"/>
            <a:ext cx="592935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400" dirty="0">
                <a:solidFill>
                  <a:schemeClr val="bg1"/>
                </a:solidFill>
                <a:latin typeface="Autumn in November" pitchFamily="2" charset="0"/>
              </a:rPr>
              <a:t>Fournitures</a:t>
            </a:r>
          </a:p>
          <a:p>
            <a:pPr algn="ctr">
              <a:lnSpc>
                <a:spcPct val="200000"/>
              </a:lnSpc>
            </a:pPr>
            <a:endParaRPr lang="fr-FR" sz="80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996803"/>
              </p:ext>
            </p:extLst>
          </p:nvPr>
        </p:nvGraphicFramePr>
        <p:xfrm>
          <a:off x="128565" y="433257"/>
          <a:ext cx="7295127" cy="3198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920"/>
                <a:gridCol w="2354336"/>
                <a:gridCol w="3787871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Compte-rendu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u="none" kern="1200" dirty="0" smtClean="0">
                        <a:solidFill>
                          <a:schemeClr val="dk1"/>
                        </a:solidFill>
                        <a:effectLst/>
                        <a:latin typeface="Abel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o"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-2988915" y="-114538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Rencontres et réunions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3636987" y="3477761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Lecture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006803"/>
              </p:ext>
            </p:extLst>
          </p:nvPr>
        </p:nvGraphicFramePr>
        <p:xfrm>
          <a:off x="128565" y="3937442"/>
          <a:ext cx="7295125" cy="104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561050"/>
                <a:gridCol w="1123575"/>
              </a:tblGrid>
              <a:tr h="275170">
                <a:tc gridSpan="11"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MCLM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DMA</a:t>
                      </a:r>
                      <a:endParaRPr lang="fr-FR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53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…/…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aseline="0" dirty="0" smtClean="0">
                          <a:latin typeface="Abel" panose="02000506030000020004" pitchFamily="2" charset="0"/>
                          <a:sym typeface="Wingdings" panose="05000000000000000000" pitchFamily="2" charset="2"/>
                        </a:rPr>
                        <a:t>..…/……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aseline="0" dirty="0" smtClean="0">
                        <a:latin typeface="Abel" panose="02000506030000020004" pitchFamily="2" charset="0"/>
                        <a:sym typeface="Wingdings" panose="050000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28565" y="5353600"/>
            <a:ext cx="7295125" cy="4096762"/>
          </a:xfrm>
          <a:prstGeom prst="rect">
            <a:avLst/>
          </a:prstGeom>
          <a:solidFill>
            <a:schemeClr val="bg1"/>
          </a:solidFill>
          <a:ln>
            <a:solidFill>
              <a:srgbClr val="5DA1A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-2412851" y="4841850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Pistes de réflexion / Axes de travail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564" y="9818096"/>
            <a:ext cx="7295125" cy="776700"/>
          </a:xfrm>
          <a:prstGeom prst="rect">
            <a:avLst/>
          </a:prstGeom>
          <a:solidFill>
            <a:schemeClr val="bg1"/>
          </a:solidFill>
          <a:ln>
            <a:solidFill>
              <a:srgbClr val="5DA1A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-1655273" y="9341842"/>
            <a:ext cx="8274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ng Soon" panose="02000000000000000000" pitchFamily="2" charset="0"/>
              </a:rPr>
              <a:t>Examens (CFG, DNB pro, aménagements d’épreuve….)</a:t>
            </a:r>
            <a:endParaRPr lang="fr-FR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Coming Soo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2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28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7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99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5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ZoneTexte 4"/>
          <p:cNvSpPr txBox="1"/>
          <p:nvPr/>
        </p:nvSpPr>
        <p:spPr>
          <a:xfrm>
            <a:off x="899517" y="-270718"/>
            <a:ext cx="5929354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Compte-rendu de réunion</a:t>
            </a:r>
            <a:endParaRPr lang="fr-FR" sz="32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10678" y="658430"/>
            <a:ext cx="7559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	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Objet</a:t>
            </a:r>
            <a:r>
              <a:rPr lang="fr-FR" sz="1600" dirty="0" smtClean="0">
                <a:latin typeface="Abel" panose="02000506030000020004" pitchFamily="2" charset="0"/>
              </a:rPr>
              <a:t> : ……………………………………………………………….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</a:rPr>
              <a:t>Personnes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3714" y="689193"/>
            <a:ext cx="7452245" cy="1200329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3036" y="1971718"/>
            <a:ext cx="7452245" cy="7118604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9172518"/>
            <a:ext cx="7452245" cy="1429972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2065160" y="1854410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Prise de notes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1933493" y="9017297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8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Déclaration des heures supplémentaires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82101"/>
              </p:ext>
            </p:extLst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Horaire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Action menée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Déclarée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Payée 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0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-180603" y="-198710"/>
            <a:ext cx="7792936" cy="1052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Déclaration des heures supplémentaires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79436" y="972037"/>
          <a:ext cx="7200800" cy="91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9"/>
                <a:gridCol w="1368152"/>
                <a:gridCol w="2592288"/>
                <a:gridCol w="1149390"/>
                <a:gridCol w="938841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Horaire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Action menée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Déclarée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Dancing Script" panose="03080600040507000D00" pitchFamily="66" charset="0"/>
                        </a:rPr>
                        <a:t>Payée </a:t>
                      </a:r>
                      <a:endParaRPr lang="fr-FR" sz="2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CBA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D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11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7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2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38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30803" y="-270718"/>
            <a:ext cx="59293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 parents-professeurs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43340"/>
              </p:ext>
            </p:extLst>
          </p:nvPr>
        </p:nvGraphicFramePr>
        <p:xfrm>
          <a:off x="107429" y="972037"/>
          <a:ext cx="7344818" cy="922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1"/>
                <a:gridCol w="1512168"/>
                <a:gridCol w="1224136"/>
                <a:gridCol w="1224136"/>
                <a:gridCol w="2664297"/>
              </a:tblGrid>
              <a:tr h="613227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Date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Elève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Horaires possibles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Horaire prévu</a:t>
                      </a:r>
                      <a:endParaRPr lang="fr-FR" sz="1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ming Soon" panose="02000000000000000000" pitchFamily="2" charset="0"/>
                        </a:rPr>
                        <a:t>Personnes présentes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1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5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15159" y="-336049"/>
            <a:ext cx="5929354" cy="290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Conseil de classe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714" y="689192"/>
            <a:ext cx="7452245" cy="1656000"/>
          </a:xfrm>
          <a:prstGeom prst="roundRect">
            <a:avLst>
              <a:gd name="adj" fmla="val 9461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3036" y="2404784"/>
            <a:ext cx="7452245" cy="1501980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3714" y="6724246"/>
            <a:ext cx="7452245" cy="3878244"/>
          </a:xfrm>
          <a:prstGeom prst="roundRect">
            <a:avLst>
              <a:gd name="adj" fmla="val 246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1179355" y="2249562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Ambiance générale de la classe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1922814" y="656902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Actions à mener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714" y="679902"/>
            <a:ext cx="755967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Date</a:t>
            </a:r>
            <a:r>
              <a:rPr lang="fr-FR" sz="1600" dirty="0" smtClean="0">
                <a:latin typeface="Abel" panose="02000506030000020004" pitchFamily="2" charset="0"/>
              </a:rPr>
              <a:t> : ……/……/………… 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Horaire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: …………………        </a:t>
            </a:r>
            <a:r>
              <a:rPr lang="fr-FR" sz="1600" b="1" dirty="0" smtClean="0">
                <a:latin typeface="Abel" panose="02000506030000020004" pitchFamily="2" charset="0"/>
                <a:sym typeface="Wingdings" panose="05000000000000000000" pitchFamily="2" charset="2"/>
              </a:rPr>
              <a:t>Classe concernée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latin typeface="Abel" panose="02000506030000020004" pitchFamily="2" charset="0"/>
              </a:rPr>
              <a:t> : 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 smtClean="0">
                <a:latin typeface="Abel" panose="02000506030000020004" pitchFamily="2" charset="0"/>
              </a:rPr>
              <a:t>Trimestre</a:t>
            </a:r>
            <a:r>
              <a:rPr lang="fr-FR" sz="1600" dirty="0" smtClean="0">
                <a:latin typeface="Abel" panose="02000506030000020004" pitchFamily="2" charset="0"/>
              </a:rPr>
              <a:t> :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1        </a:t>
            </a:r>
            <a:r>
              <a:rPr lang="fr-FR" sz="1600" dirty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2        </a:t>
            </a:r>
            <a:r>
              <a:rPr lang="fr-FR" sz="1600" dirty="0" smtClean="0">
                <a:latin typeface="Abel" panose="02000506030000020004" pitchFamily="2" charset="0"/>
                <a:sym typeface="Wingdings" panose="05000000000000000000" pitchFamily="2" charset="2"/>
              </a:rPr>
              <a:t> </a:t>
            </a:r>
            <a:r>
              <a:rPr lang="fr-FR" sz="1600" dirty="0" smtClean="0">
                <a:latin typeface="Abel" panose="02000506030000020004" pitchFamily="2" charset="0"/>
              </a:rPr>
              <a:t>3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"/>
            </a:pPr>
            <a:r>
              <a:rPr lang="fr-FR" sz="1600" b="1" dirty="0">
                <a:latin typeface="Abel" panose="02000506030000020004" pitchFamily="2" charset="0"/>
                <a:sym typeface="Wingdings" panose="05000000000000000000" pitchFamily="2" charset="2"/>
              </a:rPr>
              <a:t>P</a:t>
            </a:r>
            <a:r>
              <a:rPr lang="fr-FR" sz="1600" b="1" dirty="0" smtClean="0">
                <a:latin typeface="Abel" panose="02000506030000020004" pitchFamily="2" charset="0"/>
              </a:rPr>
              <a:t>ersonnes présentes </a:t>
            </a:r>
            <a:r>
              <a:rPr lang="fr-FR" sz="1600" dirty="0" smtClean="0">
                <a:latin typeface="Abel" panose="02000506030000020004" pitchFamily="2" charset="0"/>
              </a:rPr>
              <a:t>: ………………………………………………………….….....................….............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Abel" panose="02000506030000020004" pitchFamily="2" charset="0"/>
              </a:rPr>
              <a:t>………………………………………………………………………………………………………………….……………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3035" y="3988960"/>
            <a:ext cx="7452245" cy="2654108"/>
          </a:xfrm>
          <a:prstGeom prst="roundRect">
            <a:avLst>
              <a:gd name="adj" fmla="val 3386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-1620763" y="3833738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Difficultés rencontrées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4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4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52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840094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</a:rPr>
              <a:t>Réunions de synthèse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7131"/>
              </p:ext>
            </p:extLst>
          </p:nvPr>
        </p:nvGraphicFramePr>
        <p:xfrm>
          <a:off x="85289" y="781231"/>
          <a:ext cx="7438964" cy="97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20"/>
                <a:gridCol w="864096"/>
                <a:gridCol w="1368152"/>
                <a:gridCol w="4464496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Date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Durée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Présents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Dancing Script" panose="03080600040507000D00" pitchFamily="66" charset="0"/>
                        </a:rPr>
                        <a:t>Infos importantes</a:t>
                      </a:r>
                      <a:endParaRPr lang="fr-FR" sz="2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Dancing Script" panose="03080600040507000D00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A1AF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2E6"/>
                    </a:solidFill>
                  </a:tcPr>
                </a:tc>
              </a:tr>
              <a:tr h="3024000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5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ZoneTexte 2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48979"/>
              </p:ext>
            </p:extLst>
          </p:nvPr>
        </p:nvGraphicFramePr>
        <p:xfrm>
          <a:off x="107429" y="1233216"/>
          <a:ext cx="7272808" cy="554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MÉCANIQUE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709862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ESPACES VERTS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00992"/>
              </p:ext>
            </p:extLst>
          </p:nvPr>
        </p:nvGraphicFramePr>
        <p:xfrm>
          <a:off x="107429" y="7356193"/>
          <a:ext cx="7272808" cy="3092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13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531711"/>
              </p:ext>
            </p:extLst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Travail du métal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020462" y="6071083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Travail du bois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33068"/>
              </p:ext>
            </p:extLst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4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CONSTRUCTION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412851" y="6153757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VENTE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CUISINE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PETITE ENFANCE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1692771" y="657121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AIDE À LA PERSONNE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2281184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SERVICES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11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07429" y="1233216"/>
          <a:ext cx="7272808" cy="4932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054129" y="65613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ALIMENTATION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980803" y="6165885"/>
            <a:ext cx="5929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 Arbei Berry" panose="02000503000000000000" pitchFamily="50" charset="0"/>
              </a:rPr>
              <a:t>AGRICULTURE</a:t>
            </a:r>
            <a:endParaRPr lang="fr-FR" sz="1800" b="1" dirty="0">
              <a:solidFill>
                <a:schemeClr val="tx1">
                  <a:lumMod val="65000"/>
                  <a:lumOff val="35000"/>
                </a:schemeClr>
              </a:solidFill>
              <a:latin typeface="a Arbei Berry" panose="02000503000000000000" pitchFamily="50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07429" y="6717414"/>
          <a:ext cx="7272808" cy="370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656184"/>
                <a:gridCol w="2520280"/>
                <a:gridCol w="1584176"/>
              </a:tblGrid>
              <a:tr h="613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Nom de</a:t>
                      </a:r>
                      <a:r>
                        <a:rPr lang="fr-FR" sz="18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 l’entreprise</a:t>
                      </a:r>
                      <a:endParaRPr lang="fr-FR" sz="1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Activité</a:t>
                      </a:r>
                      <a:endParaRPr lang="fr-FR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ng Soon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Adresse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ng Soon" panose="02000000000000000000" pitchFamily="2" charset="0"/>
                        </a:rPr>
                        <a:t>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22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t="30763" r="20699" b="56468"/>
          <a:stretch/>
        </p:blipFill>
        <p:spPr>
          <a:xfrm>
            <a:off x="96296" y="-53248"/>
            <a:ext cx="7560840" cy="10997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ZoneTexte 11"/>
          <p:cNvSpPr txBox="1"/>
          <p:nvPr/>
        </p:nvSpPr>
        <p:spPr>
          <a:xfrm>
            <a:off x="779156" y="-270718"/>
            <a:ext cx="592935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lone On Earth" pitchFamily="50" charset="0"/>
                <a:cs typeface="Adobe Devanagari" panose="02040503050201020203" pitchFamily="18" charset="0"/>
              </a:rPr>
              <a:t>Lieux de stage « connus »</a:t>
            </a:r>
            <a:endParaRPr lang="fr-FR" sz="3600" b="1" dirty="0">
              <a:solidFill>
                <a:schemeClr val="tx1">
                  <a:lumMod val="65000"/>
                  <a:lumOff val="35000"/>
                </a:schemeClr>
              </a:solidFill>
              <a:latin typeface="Alone On Earth" pitchFamily="50" charset="0"/>
              <a:cs typeface="Adobe Devanagari" panose="02040503050201020203" pitchFamily="18" charset="0"/>
            </a:endParaRPr>
          </a:p>
          <a:p>
            <a:pPr algn="ctr">
              <a:lnSpc>
                <a:spcPct val="200000"/>
              </a:lnSpc>
            </a:pPr>
            <a:endParaRPr lang="fr-FR" sz="6600" dirty="0">
              <a:solidFill>
                <a:schemeClr val="bg1"/>
              </a:solidFill>
              <a:latin typeface="cinnamon ca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73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14204</TotalTime>
  <Words>5941</Words>
  <Application>Microsoft Office PowerPoint</Application>
  <PresentationFormat>Personnalisé</PresentationFormat>
  <Paragraphs>4301</Paragraphs>
  <Slides>155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155</vt:i4>
      </vt:variant>
    </vt:vector>
  </HeadingPairs>
  <TitlesOfParts>
    <vt:vector size="172" baseType="lpstr">
      <vt:lpstr>a Arbei Berry</vt:lpstr>
      <vt:lpstr>Abel</vt:lpstr>
      <vt:lpstr>Adobe Devanagari</vt:lpstr>
      <vt:lpstr>Alone On Earth</vt:lpstr>
      <vt:lpstr>Arial</vt:lpstr>
      <vt:lpstr>Autumn in November</vt:lpstr>
      <vt:lpstr>Calibri</vt:lpstr>
      <vt:lpstr>cinnamon cake</vt:lpstr>
      <vt:lpstr>Coming Soon</vt:lpstr>
      <vt:lpstr>Cookie</vt:lpstr>
      <vt:lpstr>Courgette</vt:lpstr>
      <vt:lpstr>Dancing Script</vt:lpstr>
      <vt:lpstr>Handlee</vt:lpstr>
      <vt:lpstr>That's Font Folks!</vt:lpstr>
      <vt:lpstr>Webdings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 GILLES</cp:lastModifiedBy>
  <cp:revision>269</cp:revision>
  <cp:lastPrinted>2019-08-09T08:58:12Z</cp:lastPrinted>
  <dcterms:created xsi:type="dcterms:W3CDTF">2018-06-14T07:25:45Z</dcterms:created>
  <dcterms:modified xsi:type="dcterms:W3CDTF">2020-08-10T08:50:06Z</dcterms:modified>
</cp:coreProperties>
</file>