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BF9000"/>
    <a:srgbClr val="9966FF"/>
    <a:srgbClr val="CC6600"/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34559"/>
              </p:ext>
            </p:extLst>
          </p:nvPr>
        </p:nvGraphicFramePr>
        <p:xfrm>
          <a:off x="38639" y="1303476"/>
          <a:ext cx="9800820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ZoneTexte 17"/>
          <p:cNvSpPr txBox="1"/>
          <p:nvPr/>
        </p:nvSpPr>
        <p:spPr>
          <a:xfrm rot="16200000">
            <a:off x="7987813" y="3630605"/>
            <a:ext cx="3421626" cy="21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SEMAINE DES ATELIERS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712365" y="3603953"/>
            <a:ext cx="3421626" cy="26930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REVISIONS + DNB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6607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32983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86257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774925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65154" y="967876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23890" y="967876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37020" y="967876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2051" y="967876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15468" y="967876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47755" y="967876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Fran</a:t>
            </a:r>
            <a:r>
              <a:rPr lang="fr-FR" sz="2800" dirty="0" smtClean="0">
                <a:latin typeface="Sofia" pitchFamily="2" charset="0"/>
              </a:rPr>
              <a:t>ç</a:t>
            </a:r>
            <a:r>
              <a:rPr lang="fr-FR" sz="3600" dirty="0" smtClean="0">
                <a:latin typeface="Sweet Hipster" pitchFamily="2" charset="0"/>
              </a:rPr>
              <a:t>ais – 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2019/2020</a:t>
            </a:r>
            <a:endParaRPr lang="fr-FR" sz="3600" dirty="0">
              <a:latin typeface="Sweet Hipster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 rot="16200000">
            <a:off x="2093429" y="3584317"/>
            <a:ext cx="788037" cy="307777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STAGE 1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 rot="16200000">
            <a:off x="4401111" y="3486205"/>
            <a:ext cx="775212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2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 rot="16200000">
            <a:off x="6043684" y="3482198"/>
            <a:ext cx="783227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3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175491" y="1728152"/>
            <a:ext cx="1710151" cy="630942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AGIR DANS LA CITÉ : INDIVIDU ET POUVOIR</a:t>
            </a:r>
          </a:p>
          <a:p>
            <a:pPr algn="ctr"/>
            <a:r>
              <a:rPr lang="fr-FR" sz="1200" i="1" dirty="0" smtClean="0">
                <a:latin typeface="Abel" panose="02000506030000020004" pitchFamily="2" charset="0"/>
              </a:rPr>
              <a:t>Un sac de billes, J. </a:t>
            </a:r>
            <a:r>
              <a:rPr lang="fr-FR" sz="1200" i="1" dirty="0" err="1" smtClean="0">
                <a:latin typeface="Abel" panose="02000506030000020004" pitchFamily="2" charset="0"/>
              </a:rPr>
              <a:t>Joffo</a:t>
            </a:r>
            <a:endParaRPr lang="fr-FR" sz="1200" i="1" dirty="0" smtClean="0">
              <a:latin typeface="Abel" panose="02000506030000020004" pitchFamily="2" charset="0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2018761" y="1718839"/>
            <a:ext cx="1764000" cy="81560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SE RACONTER, </a:t>
            </a:r>
          </a:p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SE REPRÉSENTER</a:t>
            </a:r>
          </a:p>
          <a:p>
            <a:pPr algn="ctr"/>
            <a:r>
              <a:rPr lang="fr-FR" sz="1200" i="1" dirty="0" smtClean="0">
                <a:latin typeface="Abel" panose="02000506030000020004" pitchFamily="2" charset="0"/>
              </a:rPr>
              <a:t>Patients, Grand corps malade</a:t>
            </a:r>
          </a:p>
        </p:txBody>
      </p:sp>
      <p:sp>
        <p:nvSpPr>
          <p:cNvPr id="104" name="ZoneTexte 103"/>
          <p:cNvSpPr txBox="1"/>
          <p:nvPr/>
        </p:nvSpPr>
        <p:spPr>
          <a:xfrm>
            <a:off x="3873461" y="1732388"/>
            <a:ext cx="1593963" cy="80021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DÉNONCER LES TRAVERS DE LA </a:t>
            </a:r>
            <a:r>
              <a:rPr lang="fr-FR" sz="1150" b="1" u="sng" dirty="0" smtClean="0">
                <a:latin typeface="Abel" panose="02000506030000020004" pitchFamily="2" charset="0"/>
              </a:rPr>
              <a:t>SOCIÉTÉ</a:t>
            </a:r>
          </a:p>
          <a:p>
            <a:pPr algn="ctr"/>
            <a:r>
              <a:rPr lang="fr-FR" sz="1100" i="1" dirty="0" smtClean="0">
                <a:latin typeface="Abel" panose="02000506030000020004" pitchFamily="2" charset="0"/>
              </a:rPr>
              <a:t>Corpus sur les stéréotypes fille/garçon</a:t>
            </a:r>
            <a:endParaRPr lang="fr-FR" sz="1100" i="1" dirty="0">
              <a:latin typeface="Abel" panose="02000506030000020004" pitchFamily="2" charset="0"/>
            </a:endParaRPr>
          </a:p>
        </p:txBody>
      </p:sp>
      <p:sp>
        <p:nvSpPr>
          <p:cNvPr id="105" name="ZoneTexte 104"/>
          <p:cNvSpPr txBox="1"/>
          <p:nvPr/>
        </p:nvSpPr>
        <p:spPr>
          <a:xfrm>
            <a:off x="5568837" y="1741922"/>
            <a:ext cx="1513710" cy="79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Abel" panose="02000506030000020004" pitchFamily="2" charset="0"/>
              </a:rPr>
              <a:t>VISONS POETIQUES DU </a:t>
            </a:r>
            <a:r>
              <a:rPr lang="fr-FR" sz="1200" b="1" u="sng" dirty="0" smtClean="0">
                <a:latin typeface="Abel" panose="02000506030000020004" pitchFamily="2" charset="0"/>
              </a:rPr>
              <a:t>MONDE</a:t>
            </a:r>
          </a:p>
          <a:p>
            <a:pPr algn="ctr"/>
            <a:r>
              <a:rPr lang="fr-FR" sz="1100" i="1" dirty="0" smtClean="0">
                <a:latin typeface="Abel" panose="02000506030000020004" pitchFamily="2" charset="0"/>
              </a:rPr>
              <a:t>Corpus « voyage intérieur »</a:t>
            </a:r>
            <a:endParaRPr lang="fr-FR" sz="1100" i="1" dirty="0">
              <a:latin typeface="Abel" panose="02000506030000020004" pitchFamily="2" charset="0"/>
            </a:endParaRPr>
          </a:p>
        </p:txBody>
      </p:sp>
      <p:sp>
        <p:nvSpPr>
          <p:cNvPr id="106" name="ZoneTexte 105"/>
          <p:cNvSpPr txBox="1"/>
          <p:nvPr/>
        </p:nvSpPr>
        <p:spPr>
          <a:xfrm>
            <a:off x="7481511" y="1723555"/>
            <a:ext cx="1710151" cy="62324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PROGRES ET REVES SCIENTIQUES</a:t>
            </a:r>
          </a:p>
          <a:p>
            <a:pPr algn="ctr"/>
            <a:r>
              <a:rPr lang="fr-FR" sz="1150" i="1" dirty="0" err="1" smtClean="0">
                <a:latin typeface="Abel" panose="02000506030000020004" pitchFamily="2" charset="0"/>
              </a:rPr>
              <a:t>Hunger</a:t>
            </a:r>
            <a:r>
              <a:rPr lang="fr-FR" sz="1150" i="1" dirty="0" smtClean="0">
                <a:latin typeface="Abel" panose="02000506030000020004" pitchFamily="2" charset="0"/>
              </a:rPr>
              <a:t> </a:t>
            </a:r>
            <a:r>
              <a:rPr lang="fr-FR" sz="1150" i="1" dirty="0" err="1" smtClean="0">
                <a:latin typeface="Abel" panose="02000506030000020004" pitchFamily="2" charset="0"/>
              </a:rPr>
              <a:t>Games</a:t>
            </a:r>
            <a:r>
              <a:rPr lang="fr-FR" sz="1150" i="1" dirty="0" smtClean="0">
                <a:latin typeface="Abel" panose="02000506030000020004" pitchFamily="2" charset="0"/>
              </a:rPr>
              <a:t>, S. Collins</a:t>
            </a:r>
            <a:endParaRPr lang="fr-FR" sz="1150" i="1" dirty="0">
              <a:latin typeface="Abel" panose="02000506030000020004" pitchFamily="2" charset="0"/>
            </a:endParaRPr>
          </a:p>
        </p:txBody>
      </p:sp>
      <p:sp>
        <p:nvSpPr>
          <p:cNvPr id="110" name="ZoneTexte 109"/>
          <p:cNvSpPr txBox="1"/>
          <p:nvPr/>
        </p:nvSpPr>
        <p:spPr>
          <a:xfrm rot="16200000">
            <a:off x="3174263" y="3407664"/>
            <a:ext cx="1607193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genres littéraires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11" name="ZoneTexte 110"/>
          <p:cNvSpPr txBox="1"/>
          <p:nvPr/>
        </p:nvSpPr>
        <p:spPr>
          <a:xfrm rot="16200000">
            <a:off x="1447392" y="3198683"/>
            <a:ext cx="1279231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L’autobiographie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12" name="ZoneTexte 111"/>
          <p:cNvSpPr txBox="1"/>
          <p:nvPr/>
        </p:nvSpPr>
        <p:spPr>
          <a:xfrm rot="16200000">
            <a:off x="5020405" y="3190772"/>
            <a:ext cx="1464498" cy="396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latin typeface="Abel" panose="02000506030000020004" pitchFamily="2" charset="0"/>
              </a:rPr>
              <a:t>Le genre poétique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113" name="ZoneTexte 112"/>
          <p:cNvSpPr txBox="1"/>
          <p:nvPr/>
        </p:nvSpPr>
        <p:spPr>
          <a:xfrm rot="16200000">
            <a:off x="6221596" y="3192000"/>
            <a:ext cx="149844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procédés d’écriture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97837" y="2808355"/>
            <a:ext cx="1791833" cy="446276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Lire une œuvre et ses adaptations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1" name="ZoneTexte 120"/>
          <p:cNvSpPr txBox="1"/>
          <p:nvPr/>
        </p:nvSpPr>
        <p:spPr>
          <a:xfrm rot="16200000">
            <a:off x="6755163" y="3523926"/>
            <a:ext cx="154800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La formation des mots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 rot="16200000">
            <a:off x="7699688" y="3442578"/>
            <a:ext cx="1548000" cy="43200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Les discours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 rot="16200000">
            <a:off x="7175472" y="3442577"/>
            <a:ext cx="1548000" cy="43200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Les temps du récit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25" name="ZoneTexte 124"/>
          <p:cNvSpPr txBox="1"/>
          <p:nvPr/>
        </p:nvSpPr>
        <p:spPr>
          <a:xfrm>
            <a:off x="1148595" y="5533077"/>
            <a:ext cx="7560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Réaliser une exposition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3138970" y="5500118"/>
            <a:ext cx="684000" cy="396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Écrire sur soi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7" name="ZoneTexte 126"/>
          <p:cNvSpPr txBox="1"/>
          <p:nvPr/>
        </p:nvSpPr>
        <p:spPr>
          <a:xfrm rot="16200000">
            <a:off x="5119537" y="4923214"/>
            <a:ext cx="1530531" cy="26930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Écrire un texte poétique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4389606" y="5537875"/>
            <a:ext cx="81370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Rédiger un argumentaire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29" name="ZoneTexte 128"/>
          <p:cNvSpPr txBox="1"/>
          <p:nvPr/>
        </p:nvSpPr>
        <p:spPr>
          <a:xfrm rot="16200000">
            <a:off x="3272072" y="3373954"/>
            <a:ext cx="1935821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Lire des textes argumentatifs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7685857" y="5509403"/>
            <a:ext cx="1360758" cy="44627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Transformer un récit de science-fiction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 rot="16200000">
            <a:off x="8209716" y="3435440"/>
            <a:ext cx="1548000" cy="446276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Phrases simples/ phrases complexes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2798218" y="4997135"/>
            <a:ext cx="756000" cy="369332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Se présenter oralement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33" name="ZoneTexte 132"/>
          <p:cNvSpPr txBox="1"/>
          <p:nvPr/>
        </p:nvSpPr>
        <p:spPr>
          <a:xfrm rot="16200000">
            <a:off x="4470328" y="3303605"/>
            <a:ext cx="1735275" cy="269304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Défendre une idée à l’oral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4" name="ZoneTexte 133"/>
          <p:cNvSpPr txBox="1"/>
          <p:nvPr/>
        </p:nvSpPr>
        <p:spPr>
          <a:xfrm rot="16200000">
            <a:off x="6246257" y="5044471"/>
            <a:ext cx="1433990" cy="269304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Réciter une œuvre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8225988" y="4668968"/>
            <a:ext cx="1252863" cy="800219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Présenter ses stages en utilisant le vocabulaire technique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4071" y="6303693"/>
            <a:ext cx="396009" cy="242896"/>
          </a:xfrm>
          <a:prstGeom prst="rect">
            <a:avLst/>
          </a:prstGeom>
          <a:solidFill>
            <a:srgbClr val="9966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615033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Lecture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2137544" y="6303693"/>
            <a:ext cx="396009" cy="242896"/>
          </a:xfrm>
          <a:prstGeom prst="rect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ZoneTexte 138"/>
          <p:cNvSpPr txBox="1"/>
          <p:nvPr/>
        </p:nvSpPr>
        <p:spPr>
          <a:xfrm>
            <a:off x="2508506" y="6240475"/>
            <a:ext cx="1696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Etude de la langue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4960351" y="6303693"/>
            <a:ext cx="396009" cy="242896"/>
          </a:xfrm>
          <a:prstGeom prst="rect">
            <a:avLst/>
          </a:prstGeom>
          <a:solidFill>
            <a:srgbClr val="BF9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ZoneTexte 140"/>
          <p:cNvSpPr txBox="1"/>
          <p:nvPr/>
        </p:nvSpPr>
        <p:spPr>
          <a:xfrm>
            <a:off x="5331313" y="6240475"/>
            <a:ext cx="142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Langage oral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7689709" y="6303693"/>
            <a:ext cx="396009" cy="2428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ZoneTexte 142"/>
          <p:cNvSpPr txBox="1"/>
          <p:nvPr/>
        </p:nvSpPr>
        <p:spPr>
          <a:xfrm>
            <a:off x="8060671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Ecriture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4" name="ZoneTexte 143"/>
          <p:cNvSpPr txBox="1"/>
          <p:nvPr/>
        </p:nvSpPr>
        <p:spPr>
          <a:xfrm rot="16200000">
            <a:off x="6323791" y="2790274"/>
            <a:ext cx="1871006" cy="253916"/>
          </a:xfrm>
          <a:prstGeom prst="rect">
            <a:avLst/>
          </a:prstGeom>
          <a:solidFill>
            <a:srgbClr val="9966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dirty="0" smtClean="0">
                <a:latin typeface="Abel" panose="02000506030000020004" pitchFamily="2" charset="0"/>
              </a:rPr>
              <a:t>Le genre de la science-fiction</a:t>
            </a:r>
            <a:endParaRPr lang="fr-FR" sz="1050" dirty="0">
              <a:latin typeface="Abel" panose="02000506030000020004" pitchFamily="2" charset="0"/>
            </a:endParaRPr>
          </a:p>
        </p:txBody>
      </p:sp>
      <p:sp>
        <p:nvSpPr>
          <p:cNvPr id="145" name="ZoneTexte 144"/>
          <p:cNvSpPr txBox="1"/>
          <p:nvPr/>
        </p:nvSpPr>
        <p:spPr>
          <a:xfrm rot="16200000">
            <a:off x="2131023" y="3897728"/>
            <a:ext cx="151200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niveaux de langue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46" name="ZoneTexte 145"/>
          <p:cNvSpPr txBox="1"/>
          <p:nvPr/>
        </p:nvSpPr>
        <p:spPr>
          <a:xfrm rot="16200000">
            <a:off x="-656711" y="4234730"/>
            <a:ext cx="1980000" cy="36000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Les procédés de reprise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48" name="ZoneTexte 147"/>
          <p:cNvSpPr txBox="1"/>
          <p:nvPr/>
        </p:nvSpPr>
        <p:spPr>
          <a:xfrm rot="16200000">
            <a:off x="4716438" y="4929764"/>
            <a:ext cx="1204575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La polysémie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50" name="ZoneTexte 149"/>
          <p:cNvSpPr txBox="1"/>
          <p:nvPr/>
        </p:nvSpPr>
        <p:spPr>
          <a:xfrm rot="16200000">
            <a:off x="4908213" y="4923215"/>
            <a:ext cx="1439523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champs lexicaux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51" name="ZoneTexte 150"/>
          <p:cNvSpPr txBox="1"/>
          <p:nvPr/>
        </p:nvSpPr>
        <p:spPr>
          <a:xfrm rot="16200000">
            <a:off x="2669783" y="3897728"/>
            <a:ext cx="151200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accords dans le GN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52" name="ZoneTexte 151"/>
          <p:cNvSpPr txBox="1"/>
          <p:nvPr/>
        </p:nvSpPr>
        <p:spPr>
          <a:xfrm rot="16200000">
            <a:off x="3618097" y="4841278"/>
            <a:ext cx="1013012" cy="446276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classes grammaticales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 rot="16200000">
            <a:off x="-288755" y="4276230"/>
            <a:ext cx="1980000" cy="276999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Types et formes de phrase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69" name="ZoneTexte 68"/>
          <p:cNvSpPr txBox="1"/>
          <p:nvPr/>
        </p:nvSpPr>
        <p:spPr>
          <a:xfrm rot="16200000">
            <a:off x="110925" y="4216730"/>
            <a:ext cx="1980000" cy="39600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Accord sujet/verbe</a:t>
            </a:r>
            <a:endParaRPr lang="fr-FR" sz="1400" dirty="0">
              <a:latin typeface="Abel" panose="02000506030000020004" pitchFamily="2" charset="0"/>
            </a:endParaRPr>
          </a:p>
        </p:txBody>
      </p:sp>
      <p:pic>
        <p:nvPicPr>
          <p:cNvPr id="1026" name="Picture 2" descr="RÃ©sultat de recherche d'images pour &quot;un sac de billes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9" r="16247"/>
          <a:stretch/>
        </p:blipFill>
        <p:spPr bwMode="auto">
          <a:xfrm rot="405502">
            <a:off x="1303027" y="2332894"/>
            <a:ext cx="601568" cy="458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©sultat de recherche d'images pour &quot;patients grand corps malade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6" r="21304" b="30358"/>
          <a:stretch/>
        </p:blipFill>
        <p:spPr bwMode="auto">
          <a:xfrm rot="436676">
            <a:off x="3193683" y="2384152"/>
            <a:ext cx="572056" cy="696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stÃ©rÃ©otypes fille garÃ§on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92"/>
          <a:stretch/>
        </p:blipFill>
        <p:spPr bwMode="auto">
          <a:xfrm rot="21007846">
            <a:off x="4584297" y="2486801"/>
            <a:ext cx="494099" cy="528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 de recherche d'images pour &quot;poÃ©sie&quot;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1303">
            <a:off x="6219564" y="2396787"/>
            <a:ext cx="983185" cy="36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Ã©sultat de recherche d'images pour &quot;hunger games livre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724">
            <a:off x="9065489" y="1965930"/>
            <a:ext cx="444315" cy="7269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732</TotalTime>
  <Words>231</Words>
  <Application>Microsoft Office PowerPoint</Application>
  <PresentationFormat>Format A4 (210 x 297 mm)</PresentationFormat>
  <Paragraphs>95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Abel</vt:lpstr>
      <vt:lpstr>Arial</vt:lpstr>
      <vt:lpstr>Calibri</vt:lpstr>
      <vt:lpstr>Calibri Light</vt:lpstr>
      <vt:lpstr>Claire Hand</vt:lpstr>
      <vt:lpstr>Dancing Script</vt:lpstr>
      <vt:lpstr>Sofia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32</cp:revision>
  <dcterms:created xsi:type="dcterms:W3CDTF">2019-08-24T10:22:37Z</dcterms:created>
  <dcterms:modified xsi:type="dcterms:W3CDTF">2019-08-26T07:41:22Z</dcterms:modified>
</cp:coreProperties>
</file>