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6" r:id="rId3"/>
    <p:sldId id="327" r:id="rId4"/>
    <p:sldId id="257" r:id="rId5"/>
    <p:sldId id="328" r:id="rId6"/>
    <p:sldId id="329" r:id="rId7"/>
    <p:sldId id="330" r:id="rId8"/>
    <p:sldId id="258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61" r:id="rId19"/>
    <p:sldId id="362" r:id="rId20"/>
    <p:sldId id="363" r:id="rId21"/>
    <p:sldId id="364" r:id="rId22"/>
    <p:sldId id="365" r:id="rId23"/>
    <p:sldId id="366" r:id="rId24"/>
    <p:sldId id="367" r:id="rId25"/>
    <p:sldId id="368" r:id="rId26"/>
    <p:sldId id="369" r:id="rId27"/>
    <p:sldId id="370" r:id="rId28"/>
    <p:sldId id="371" r:id="rId29"/>
    <p:sldId id="372" r:id="rId30"/>
    <p:sldId id="373" r:id="rId31"/>
    <p:sldId id="374" r:id="rId32"/>
    <p:sldId id="375" r:id="rId33"/>
    <p:sldId id="376" r:id="rId34"/>
    <p:sldId id="377" r:id="rId35"/>
    <p:sldId id="378" r:id="rId36"/>
    <p:sldId id="379" r:id="rId37"/>
    <p:sldId id="380" r:id="rId38"/>
    <p:sldId id="381" r:id="rId39"/>
    <p:sldId id="382" r:id="rId40"/>
    <p:sldId id="383" r:id="rId41"/>
    <p:sldId id="384" r:id="rId42"/>
    <p:sldId id="385" r:id="rId43"/>
    <p:sldId id="386" r:id="rId44"/>
    <p:sldId id="387" r:id="rId45"/>
    <p:sldId id="388" r:id="rId46"/>
    <p:sldId id="389" r:id="rId47"/>
    <p:sldId id="390" r:id="rId48"/>
    <p:sldId id="391" r:id="rId49"/>
    <p:sldId id="392" r:id="rId50"/>
    <p:sldId id="393" r:id="rId51"/>
    <p:sldId id="394" r:id="rId52"/>
    <p:sldId id="395" r:id="rId53"/>
    <p:sldId id="396" r:id="rId54"/>
    <p:sldId id="397" r:id="rId55"/>
    <p:sldId id="398" r:id="rId56"/>
    <p:sldId id="399" r:id="rId57"/>
    <p:sldId id="400" r:id="rId58"/>
    <p:sldId id="401" r:id="rId59"/>
    <p:sldId id="402" r:id="rId60"/>
    <p:sldId id="403" r:id="rId61"/>
    <p:sldId id="404" r:id="rId62"/>
    <p:sldId id="405" r:id="rId63"/>
    <p:sldId id="406" r:id="rId64"/>
    <p:sldId id="407" r:id="rId65"/>
    <p:sldId id="408" r:id="rId66"/>
    <p:sldId id="409" r:id="rId67"/>
    <p:sldId id="410" r:id="rId68"/>
    <p:sldId id="411" r:id="rId69"/>
    <p:sldId id="412" r:id="rId70"/>
    <p:sldId id="413" r:id="rId71"/>
    <p:sldId id="414" r:id="rId72"/>
    <p:sldId id="415" r:id="rId73"/>
    <p:sldId id="416" r:id="rId74"/>
    <p:sldId id="417" r:id="rId75"/>
    <p:sldId id="418" r:id="rId76"/>
    <p:sldId id="419" r:id="rId77"/>
    <p:sldId id="420" r:id="rId78"/>
    <p:sldId id="421" r:id="rId79"/>
    <p:sldId id="422" r:id="rId80"/>
    <p:sldId id="272" r:id="rId81"/>
    <p:sldId id="273" r:id="rId82"/>
    <p:sldId id="274" r:id="rId83"/>
    <p:sldId id="344" r:id="rId84"/>
    <p:sldId id="345" r:id="rId85"/>
    <p:sldId id="346" r:id="rId86"/>
    <p:sldId id="347" r:id="rId87"/>
    <p:sldId id="348" r:id="rId88"/>
    <p:sldId id="358" r:id="rId89"/>
    <p:sldId id="359" r:id="rId90"/>
    <p:sldId id="360" r:id="rId91"/>
    <p:sldId id="355" r:id="rId92"/>
    <p:sldId id="356" r:id="rId93"/>
    <p:sldId id="357" r:id="rId94"/>
    <p:sldId id="349" r:id="rId95"/>
    <p:sldId id="350" r:id="rId96"/>
    <p:sldId id="351" r:id="rId97"/>
    <p:sldId id="352" r:id="rId98"/>
    <p:sldId id="353" r:id="rId99"/>
    <p:sldId id="354" r:id="rId100"/>
    <p:sldId id="423" r:id="rId101"/>
    <p:sldId id="424" r:id="rId102"/>
    <p:sldId id="425" r:id="rId103"/>
    <p:sldId id="429" r:id="rId104"/>
    <p:sldId id="428" r:id="rId105"/>
    <p:sldId id="427" r:id="rId106"/>
    <p:sldId id="426" r:id="rId107"/>
    <p:sldId id="430" r:id="rId108"/>
    <p:sldId id="431" r:id="rId109"/>
    <p:sldId id="432" r:id="rId110"/>
    <p:sldId id="433" r:id="rId111"/>
    <p:sldId id="434" r:id="rId112"/>
    <p:sldId id="435" r:id="rId113"/>
    <p:sldId id="436" r:id="rId114"/>
    <p:sldId id="437" r:id="rId115"/>
    <p:sldId id="438" r:id="rId116"/>
  </p:sldIdLst>
  <p:sldSz cx="7559675" cy="10691813"/>
  <p:notesSz cx="6797675" cy="9926638"/>
  <p:defaultTextStyle>
    <a:defPPr>
      <a:defRPr lang="fr-FR"/>
    </a:defPPr>
    <a:lvl1pPr marL="0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1pPr>
    <a:lvl2pPr marL="49774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2pPr>
    <a:lvl3pPr marL="995487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3pPr>
    <a:lvl4pPr marL="1493230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4pPr>
    <a:lvl5pPr marL="199097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5pPr>
    <a:lvl6pPr marL="2488718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6pPr>
    <a:lvl7pPr marL="2986461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7pPr>
    <a:lvl8pPr marL="348420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8pPr>
    <a:lvl9pPr marL="3981948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6FE"/>
    <a:srgbClr val="FFBDC6"/>
    <a:srgbClr val="FFC6C0"/>
    <a:srgbClr val="ECEBBA"/>
    <a:srgbClr val="E2E094"/>
    <a:srgbClr val="FFDDD9"/>
    <a:srgbClr val="D9A4A3"/>
    <a:srgbClr val="CA7F7D"/>
    <a:srgbClr val="BE2828"/>
    <a:srgbClr val="7D7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34" autoAdjust="0"/>
  </p:normalViewPr>
  <p:slideViewPr>
    <p:cSldViewPr>
      <p:cViewPr>
        <p:scale>
          <a:sx n="44" d="100"/>
          <a:sy n="44" d="100"/>
        </p:scale>
        <p:origin x="2352" y="198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6977" y="3321397"/>
            <a:ext cx="6425724" cy="229180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3951" y="6058694"/>
            <a:ext cx="5291773" cy="27323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163" y="6870481"/>
            <a:ext cx="6425724" cy="21235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163" y="4531650"/>
            <a:ext cx="6425724" cy="23388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83491" y="3326344"/>
            <a:ext cx="2488393" cy="94073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897879" y="3326344"/>
            <a:ext cx="2488393" cy="94073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985" y="428169"/>
            <a:ext cx="6803707" cy="1781969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7986" y="2393284"/>
            <a:ext cx="3340169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7986" y="3390691"/>
            <a:ext cx="3340169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0213" y="2393284"/>
            <a:ext cx="3341482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0213" y="3390691"/>
            <a:ext cx="3341482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985" y="425696"/>
            <a:ext cx="2487081" cy="18116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5624" y="425697"/>
            <a:ext cx="4226069" cy="9125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7985" y="2237363"/>
            <a:ext cx="2487081" cy="73134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750" y="7484270"/>
            <a:ext cx="4535805" cy="8835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81750" y="955333"/>
            <a:ext cx="4535805" cy="64150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1750" y="8367831"/>
            <a:ext cx="4535805" cy="125480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110572" y="571719"/>
            <a:ext cx="1275696" cy="1216193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83491" y="571719"/>
            <a:ext cx="3701092" cy="121619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7985" y="428169"/>
            <a:ext cx="6803707" cy="1781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7985" y="2494759"/>
            <a:ext cx="6803707" cy="7056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7985" y="9909728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D7B91-CAC6-4809-82EA-9F3D2D7A6E93}" type="datetimeFigureOut">
              <a:rPr lang="fr-FR" smtClean="0"/>
              <a:pPr/>
              <a:t>09/08/2019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2890" y="9909728"/>
            <a:ext cx="2393897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17768" y="9909728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523"/>
            <a:ext cx="7632848" cy="10585821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444043" y="9501606"/>
            <a:ext cx="5072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utumn in November" pitchFamily="2" charset="0"/>
              </a:rPr>
              <a:t>Année  scolaire  2019-2020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51747" y="493175"/>
            <a:ext cx="592935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Autumn in November" pitchFamily="2" charset="0"/>
              </a:rPr>
              <a:t>Cahier </a:t>
            </a:r>
          </a:p>
          <a:p>
            <a:pPr algn="ctr">
              <a:lnSpc>
                <a:spcPct val="200000"/>
              </a:lnSpc>
            </a:pPr>
            <a:r>
              <a:rPr lang="fr-FR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cinnamon cake" pitchFamily="2" charset="0"/>
              </a:rPr>
              <a:t>de l’enseignant</a:t>
            </a:r>
            <a:endParaRPr lang="fr-FR" sz="8800" dirty="0">
              <a:solidFill>
                <a:schemeClr val="tx1">
                  <a:lumMod val="85000"/>
                  <a:lumOff val="15000"/>
                </a:schemeClr>
              </a:solidFill>
              <a:latin typeface="cinnamon cake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19" y="5849964"/>
            <a:ext cx="6073370" cy="31837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43" y="5999860"/>
            <a:ext cx="5288122" cy="28803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619" y="1385466"/>
            <a:ext cx="8313534" cy="831353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39477" y="3491526"/>
            <a:ext cx="6552728" cy="4014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latin typeface="Sacramento" panose="02000507000000020000" pitchFamily="2" charset="0"/>
              </a:rPr>
              <a:t>“Education is the most powerful weapon which you can use to change the world.”</a:t>
            </a:r>
          </a:p>
          <a:p>
            <a:pPr algn="r"/>
            <a:r>
              <a:rPr lang="en-US" sz="3600" dirty="0">
                <a:latin typeface="Sacramento" panose="02000507000000020000" pitchFamily="2" charset="0"/>
              </a:rPr>
              <a:t>Nelson Mandela</a:t>
            </a:r>
            <a:endParaRPr lang="fr-FR" sz="3600" dirty="0">
              <a:latin typeface="Sacramento" panose="0200050700000002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902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" y="0"/>
            <a:ext cx="9108430" cy="209755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5"/>
          <a:stretch/>
        </p:blipFill>
        <p:spPr>
          <a:xfrm rot="16200000">
            <a:off x="-2058102" y="1824247"/>
            <a:ext cx="10972224" cy="7217225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7070664" y="9306346"/>
            <a:ext cx="28777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" name="Rectangle à coins arrondis 3"/>
          <p:cNvSpPr/>
          <p:nvPr/>
        </p:nvSpPr>
        <p:spPr>
          <a:xfrm>
            <a:off x="7070664" y="5370132"/>
            <a:ext cx="28777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16200000">
            <a:off x="6010811" y="7864912"/>
            <a:ext cx="2489041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ming Soon" panose="02000000000000000000" pitchFamily="2" charset="0"/>
              </a:rPr>
              <a:t>Stages 4</a:t>
            </a:r>
            <a:r>
              <a:rPr lang="fr-FR" baseline="30000" dirty="0">
                <a:latin typeface="Coming Soon" panose="02000000000000000000" pitchFamily="2" charset="0"/>
              </a:rPr>
              <a:t>ème</a:t>
            </a:r>
            <a:r>
              <a:rPr lang="fr-FR" dirty="0">
                <a:latin typeface="Coming Soon" panose="02000000000000000000" pitchFamily="2" charset="0"/>
              </a:rPr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 rot="16200000">
            <a:off x="5983603" y="3928698"/>
            <a:ext cx="2489041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ming Soon" panose="02000000000000000000" pitchFamily="2" charset="0"/>
              </a:rPr>
              <a:t>Stages 3</a:t>
            </a:r>
            <a:r>
              <a:rPr lang="fr-FR" baseline="30000" dirty="0">
                <a:latin typeface="Coming Soon" panose="02000000000000000000" pitchFamily="2" charset="0"/>
              </a:rPr>
              <a:t>ème</a:t>
            </a:r>
            <a:r>
              <a:rPr lang="fr-FR" dirty="0">
                <a:latin typeface="Coming Soo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2781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73" t="66385" b="-2497"/>
          <a:stretch/>
        </p:blipFill>
        <p:spPr>
          <a:xfrm flipH="1">
            <a:off x="-1509080" y="-37915"/>
            <a:ext cx="9249356" cy="235948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518758" y="-253194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Calendrier prévisionnel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892242"/>
              </p:ext>
            </p:extLst>
          </p:nvPr>
        </p:nvGraphicFramePr>
        <p:xfrm>
          <a:off x="251445" y="1277580"/>
          <a:ext cx="7092204" cy="925290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971525" y="881411"/>
            <a:ext cx="1875878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SEPTEMBRE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366740" y="881410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OCTOBRE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307373" y="881411"/>
            <a:ext cx="1964266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NOVEMBRE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5648593" y="232603"/>
            <a:ext cx="407350" cy="200472"/>
          </a:xfrm>
          <a:prstGeom prst="roundRect">
            <a:avLst/>
          </a:prstGeom>
          <a:solidFill>
            <a:srgbClr val="E6E6E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648593" y="512859"/>
            <a:ext cx="407350" cy="200472"/>
          </a:xfrm>
          <a:prstGeom prst="roundRect">
            <a:avLst/>
          </a:prstGeom>
          <a:solidFill>
            <a:srgbClr val="F7D6F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049769" y="196716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A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049768" y="480229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B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73" t="66385" b="-2497"/>
          <a:stretch/>
        </p:blipFill>
        <p:spPr>
          <a:xfrm>
            <a:off x="6382" y="0"/>
            <a:ext cx="8674505" cy="3113658"/>
          </a:xfrm>
          <a:prstGeom prst="rect">
            <a:avLst/>
          </a:prstGeom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46315"/>
              </p:ext>
            </p:extLst>
          </p:nvPr>
        </p:nvGraphicFramePr>
        <p:xfrm>
          <a:off x="179437" y="1097434"/>
          <a:ext cx="7200800" cy="945060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85156"/>
                <a:gridCol w="1919100"/>
                <a:gridCol w="391838"/>
                <a:gridCol w="2056434"/>
                <a:gridCol w="360040"/>
                <a:gridCol w="2088232"/>
              </a:tblGrid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0435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dirty="0" smtClean="0"/>
                        <a:t>31</a:t>
                      </a:r>
                      <a:endParaRPr lang="fr-FR" sz="1050" b="0" dirty="0" smtClean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827509" y="737394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DÉCEMBRE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323294" y="737394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JANVIER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567688" y="737394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FÉVRIER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5675848" y="99242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675848" y="379498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077024" y="63355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 4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077023" y="346868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 3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 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3709914" y="99242"/>
            <a:ext cx="407350" cy="200472"/>
          </a:xfrm>
          <a:prstGeom prst="roundRect">
            <a:avLst/>
          </a:prstGeom>
          <a:solidFill>
            <a:srgbClr val="FFBDC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4114286" y="69869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Vacances</a:t>
            </a:r>
          </a:p>
        </p:txBody>
      </p:sp>
    </p:spTree>
    <p:extLst>
      <p:ext uri="{BB962C8B-B14F-4D97-AF65-F5344CB8AC3E}">
        <p14:creationId xmlns:p14="http://schemas.microsoft.com/office/powerpoint/2010/main" val="665709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73" t="66385" b="-2497"/>
          <a:stretch/>
        </p:blipFill>
        <p:spPr>
          <a:xfrm flipH="1">
            <a:off x="-2268835" y="-56911"/>
            <a:ext cx="10009111" cy="216245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360839" y="-20702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Calendrier prévisionnel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682832"/>
              </p:ext>
            </p:extLst>
          </p:nvPr>
        </p:nvGraphicFramePr>
        <p:xfrm>
          <a:off x="179437" y="1185892"/>
          <a:ext cx="7206310" cy="948860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1511"/>
                <a:gridCol w="2000592"/>
                <a:gridCol w="408477"/>
                <a:gridCol w="1993626"/>
                <a:gridCol w="415443"/>
                <a:gridCol w="1986661"/>
              </a:tblGrid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5618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2006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243763" y="809402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MARS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543551" y="809402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AVRIL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798527" y="809402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MAI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5532063" y="203885"/>
            <a:ext cx="407350" cy="200472"/>
          </a:xfrm>
          <a:prstGeom prst="roundRect">
            <a:avLst/>
          </a:prstGeom>
          <a:solidFill>
            <a:srgbClr val="E6E6E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532063" y="484141"/>
            <a:ext cx="407350" cy="200472"/>
          </a:xfrm>
          <a:prstGeom prst="roundRect">
            <a:avLst/>
          </a:prstGeom>
          <a:solidFill>
            <a:srgbClr val="F7D6F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5933239" y="167998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A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5933238" y="451511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B </a:t>
            </a:r>
          </a:p>
        </p:txBody>
      </p:sp>
    </p:spTree>
    <p:extLst>
      <p:ext uri="{BB962C8B-B14F-4D97-AF65-F5344CB8AC3E}">
        <p14:creationId xmlns:p14="http://schemas.microsoft.com/office/powerpoint/2010/main" val="3255181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73" t="66385" b="-2497"/>
          <a:stretch/>
        </p:blipFill>
        <p:spPr>
          <a:xfrm>
            <a:off x="-50698" y="-162934"/>
            <a:ext cx="9159127" cy="2628520"/>
          </a:xfrm>
          <a:prstGeom prst="rect">
            <a:avLst/>
          </a:prstGeom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302613"/>
              </p:ext>
            </p:extLst>
          </p:nvPr>
        </p:nvGraphicFramePr>
        <p:xfrm>
          <a:off x="179437" y="953418"/>
          <a:ext cx="7200801" cy="969131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1204"/>
                <a:gridCol w="1999063"/>
                <a:gridCol w="408165"/>
                <a:gridCol w="1992102"/>
                <a:gridCol w="415125"/>
                <a:gridCol w="1985142"/>
              </a:tblGrid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4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Sa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12147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Ma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6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Je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Di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EAB"/>
                    </a:solidFill>
                  </a:tcPr>
                </a:tc>
              </a:tr>
              <a:tr h="3269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b="0" dirty="0" smtClean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Ve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Coming Soon" panose="02000000000000000000" pitchFamily="2" charset="0"/>
                        </a:rPr>
                        <a:t>Lu</a:t>
                      </a:r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115541" y="585316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JUIN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428340" y="585316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JUILLET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999736" y="585316"/>
            <a:ext cx="1452509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AOÛT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5710166" y="4635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710166" y="284891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111342" y="-31252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 4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111341" y="252261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 3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 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3744232" y="4635"/>
            <a:ext cx="407350" cy="200472"/>
          </a:xfrm>
          <a:prstGeom prst="roundRect">
            <a:avLst/>
          </a:prstGeom>
          <a:solidFill>
            <a:srgbClr val="FFBDC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4148604" y="-24738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Vacances</a:t>
            </a:r>
          </a:p>
        </p:txBody>
      </p:sp>
    </p:spTree>
    <p:extLst>
      <p:ext uri="{BB962C8B-B14F-4D97-AF65-F5344CB8AC3E}">
        <p14:creationId xmlns:p14="http://schemas.microsoft.com/office/powerpoint/2010/main" val="370647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05396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2/09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3/09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4/09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126702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 au 6 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173138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5/09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6/09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496B6A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496B6A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380586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2490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9/09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10/09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11/09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035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126702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9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13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622646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12/09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13/09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496B6A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496B6A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040204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02950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16/09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17/09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18/09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288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126702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16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20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745548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19/09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20/09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496B6A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496B6A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612200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90650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23/09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24/09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25/09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343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126702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23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27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937530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26/09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27/09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E3EDF1"/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C6D8D8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496B6A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496B6A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496B6A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496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053546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99408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30/09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1/10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2/10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955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30 septembre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4 octobre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353598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3/10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4/10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532680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78770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7/10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8/10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9/10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0688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7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11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octobre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530001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453975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56044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14/10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15/10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16/10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8952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14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18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octobre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397962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17/10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18/10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644553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79083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616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4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8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novembr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166117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7/11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8/11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647885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74922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12/11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13/11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128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11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15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novembr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450603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14/11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15/11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524139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25225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19/11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20/11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533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18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22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novembr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0478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21/11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22/11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2887350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12278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25/11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26/11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27/11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8121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25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29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novembr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02503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28/11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29/11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67833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71569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780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6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déc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585947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6532453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14419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9/12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565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9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13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déc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252896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12/12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13/12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1002494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18435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16/12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17/12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9556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16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20 déc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embr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988487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19/12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20/12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279618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51277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7/01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8/01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8198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6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10 janvier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759336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9/01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8687806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29688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13/01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14/01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15/01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00591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13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17 janvier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890608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16/01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17/01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424243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61314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20/01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21/01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22/01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2034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20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24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janvier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04415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23/01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24/01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7207657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51636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27/01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28/01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29/01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81899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27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31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janvier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913350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30/01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31/01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4136149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40514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26530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3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7 février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607904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7/02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5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5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6649081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57185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24/02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25/02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26/02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02245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24 </a:t>
            </a:r>
            <a:r>
              <a:rPr lang="fr-FR" sz="3200" b="1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28</a:t>
            </a:r>
            <a:r>
              <a:rPr lang="fr-FR" sz="3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février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953940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27/02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28/02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5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5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390098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13537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57732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6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mars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047520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9046103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50102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9/03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0990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9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13 mars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792030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12/03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13/03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7308977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21154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16/03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17/03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6875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16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20 mars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145963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19/03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20/03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1674612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87887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23/03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24/03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25/03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7186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23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27 mars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548886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2047"/>
                <a:gridCol w="2304257"/>
                <a:gridCol w="2304257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26/03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27/03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rgbClr val="FFC6C0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A7F7D"/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rgbClr val="CA7F7D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A7F7D"/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rgbClr val="CA7F7D"/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5064245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6344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30/03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31/03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12112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30 mars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3 avril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112926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999516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46652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20/04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21/04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22/04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18758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20 </a:t>
            </a:r>
            <a:r>
              <a:rPr lang="fr-FR" sz="3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24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avril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690096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23/04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24/04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9872754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335254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27/04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28/04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29/04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26643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27 avril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</a:t>
            </a:r>
            <a:r>
              <a:rPr lang="fr-FR" sz="32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mai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0112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30/04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1756844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05442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6/05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1084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222067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4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8 mai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693063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7/05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8/05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13927758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21467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12/05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13/05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3138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222067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11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15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mai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54795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14/05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15/05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40471211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854894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19/05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20/05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779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222067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18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22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mai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260212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21/05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22/05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0429106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53964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25/05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26/05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27/05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6648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900683" y="-222067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25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au 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29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mai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99039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28/05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29/05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7819763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00475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4221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</a:t>
            </a:r>
            <a:r>
              <a:rPr lang="fr-FR" sz="32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er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au 5 juin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673274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4/06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5/06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9037039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72908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8/06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9/06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10/06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7130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8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au 12 juin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940099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11/06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12/06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340749599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72498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15/06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16/06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17/06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8496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15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au 19 juin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684910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18/06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19/06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4787782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95080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22/06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23/06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24/06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5846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22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au 26 juin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832701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25/06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26/06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7090848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 flipH="1">
            <a:off x="-2052811" y="5116"/>
            <a:ext cx="10082438" cy="1668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31765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Semaine du 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67873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Lundi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29/06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Mardi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30/06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Mercredi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1/07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2915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412699" y="-236151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29 juin au 3 juillet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701184"/>
              </p:ext>
            </p:extLst>
          </p:nvPr>
        </p:nvGraphicFramePr>
        <p:xfrm>
          <a:off x="107430" y="953418"/>
          <a:ext cx="504056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5"/>
                <a:gridCol w="2268253"/>
                <a:gridCol w="2268253"/>
              </a:tblGrid>
              <a:tr h="37939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Jeudi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2/07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Vendredi </a:t>
                      </a: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3/07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939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666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84789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218690" y="477048"/>
            <a:ext cx="2233555" cy="4158487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To do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110548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551009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199147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431931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287239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312853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7533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304273" y="41937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294523"/>
          </a:xfrm>
          <a:prstGeom prst="roundRect">
            <a:avLst>
              <a:gd name="adj" fmla="val 7524"/>
            </a:avLst>
          </a:prstGeom>
          <a:noFill/>
          <a:ln>
            <a:solidFill>
              <a:schemeClr val="accent6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Parisienne" panose="03020507000000020002" pitchFamily="66" charset="0"/>
              </a:rPr>
              <a:t>À photocopier !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  <a:p>
            <a:pPr algn="r">
              <a:lnSpc>
                <a:spcPct val="150000"/>
              </a:lnSpc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.…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Handlee" panose="02000000000000000000" pitchFamily="2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90" y="7290732"/>
            <a:ext cx="2250043" cy="3247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21215597">
            <a:off x="5471102" y="7486574"/>
            <a:ext cx="19823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Satisfy" panose="02000000000000000000" pitchFamily="2" charset="0"/>
              </a:rPr>
              <a:t>Week-end !</a:t>
            </a:r>
          </a:p>
        </p:txBody>
      </p:sp>
    </p:spTree>
    <p:extLst>
      <p:ext uri="{BB962C8B-B14F-4D97-AF65-F5344CB8AC3E}">
        <p14:creationId xmlns:p14="http://schemas.microsoft.com/office/powerpoint/2010/main" val="208137627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3" y="8384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Codes d’accès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170483"/>
              </p:ext>
            </p:extLst>
          </p:nvPr>
        </p:nvGraphicFramePr>
        <p:xfrm>
          <a:off x="107429" y="1425346"/>
          <a:ext cx="7235949" cy="896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983"/>
                <a:gridCol w="2411983"/>
                <a:gridCol w="2411983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Sites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Identifiant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Mot de passe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1423125" y="-24899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Codes d’accès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-1423125" y="-248990"/>
            <a:ext cx="827479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Fournitures à commander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919928"/>
              </p:ext>
            </p:extLst>
          </p:nvPr>
        </p:nvGraphicFramePr>
        <p:xfrm>
          <a:off x="179437" y="1260069"/>
          <a:ext cx="7200801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  <a:gridCol w="1656184"/>
                <a:gridCol w="1656185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Désignation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Prix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2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3" y="8385"/>
            <a:ext cx="592935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dirty="0">
                <a:solidFill>
                  <a:schemeClr val="bg1"/>
                </a:solidFill>
                <a:latin typeface="Autumn in November" pitchFamily="2" charset="0"/>
              </a:rPr>
              <a:t>Rendus administratifs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827813"/>
              </p:ext>
            </p:extLst>
          </p:nvPr>
        </p:nvGraphicFramePr>
        <p:xfrm>
          <a:off x="179437" y="1385466"/>
          <a:ext cx="7200796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1423125" y="-144705"/>
            <a:ext cx="8274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Rendus administratifs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3" y="8385"/>
            <a:ext cx="592935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dirty="0">
                <a:solidFill>
                  <a:schemeClr val="bg1"/>
                </a:solidFill>
                <a:latin typeface="Autumn in November" pitchFamily="2" charset="0"/>
              </a:rPr>
              <a:t>Rendus administratifs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79437" y="1385466"/>
          <a:ext cx="7200796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1423125" y="-144705"/>
            <a:ext cx="8274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Rendus administratifs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8864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3" y="8385"/>
            <a:ext cx="592935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dirty="0">
                <a:solidFill>
                  <a:schemeClr val="bg1"/>
                </a:solidFill>
                <a:latin typeface="Autumn in November" pitchFamily="2" charset="0"/>
              </a:rPr>
              <a:t>Rendus administratifs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647379"/>
              </p:ext>
            </p:extLst>
          </p:nvPr>
        </p:nvGraphicFramePr>
        <p:xfrm>
          <a:off x="179437" y="1385466"/>
          <a:ext cx="7200796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1423125" y="-144705"/>
            <a:ext cx="8274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Validation des compétences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24961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3" y="8385"/>
            <a:ext cx="592935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dirty="0">
                <a:solidFill>
                  <a:schemeClr val="bg1"/>
                </a:solidFill>
                <a:latin typeface="Autumn in November" pitchFamily="2" charset="0"/>
              </a:rPr>
              <a:t>Rendus administratifs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929542"/>
              </p:ext>
            </p:extLst>
          </p:nvPr>
        </p:nvGraphicFramePr>
        <p:xfrm>
          <a:off x="179437" y="1385466"/>
          <a:ext cx="7200796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1423125" y="-144705"/>
            <a:ext cx="8274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Validation des compétences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7716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-1836787" y="-248990"/>
            <a:ext cx="827479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Lectures pédagogiques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903183"/>
              </p:ext>
            </p:extLst>
          </p:nvPr>
        </p:nvGraphicFramePr>
        <p:xfrm>
          <a:off x="138149" y="1097434"/>
          <a:ext cx="7200801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  <a:gridCol w="2088232"/>
                <a:gridCol w="122413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Titres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Emprunt ?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Lu ?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81641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-1758657" y="-248990"/>
            <a:ext cx="827479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Idées pédagogiques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244313"/>
              </p:ext>
            </p:extLst>
          </p:nvPr>
        </p:nvGraphicFramePr>
        <p:xfrm>
          <a:off x="138149" y="1097434"/>
          <a:ext cx="7242088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1728"/>
                <a:gridCol w="3240360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Source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40963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2" name="Arrondir un rectangle avec un coin du même côté 1"/>
          <p:cNvSpPr/>
          <p:nvPr/>
        </p:nvSpPr>
        <p:spPr>
          <a:xfrm rot="16200000">
            <a:off x="6766536" y="1179954"/>
            <a:ext cx="922317" cy="663964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5400000">
            <a:off x="6453961" y="1474524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6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726" y="696788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376741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-3702873" y="635401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436114"/>
              </p:ext>
            </p:extLst>
          </p:nvPr>
        </p:nvGraphicFramePr>
        <p:xfrm>
          <a:off x="79138" y="6813699"/>
          <a:ext cx="7295132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</a:tblGrid>
              <a:tr h="275170">
                <a:tc gridSpan="1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46726" y="8892130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Résultats aux évaluations académiques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669422"/>
              </p:ext>
            </p:extLst>
          </p:nvPr>
        </p:nvGraphicFramePr>
        <p:xfrm>
          <a:off x="1619597" y="9377080"/>
          <a:ext cx="4852412" cy="124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103"/>
                <a:gridCol w="1213103"/>
                <a:gridCol w="1213103"/>
                <a:gridCol w="1213103"/>
              </a:tblGrid>
              <a:tr h="27517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Français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Maths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-3060923" y="7728645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Graphèmes maîtrisés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11" y="8105780"/>
            <a:ext cx="755586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300" dirty="0" smtClean="0">
                <a:latin typeface="Abel" panose="02000506030000020004" pitchFamily="2" charset="0"/>
              </a:rPr>
              <a:t>[ai]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[an]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[ail]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</a:t>
            </a:r>
            <a:r>
              <a:rPr lang="fr-FR" sz="1300" dirty="0" err="1" smtClean="0">
                <a:latin typeface="Abel" panose="02000506030000020004" pitchFamily="2" charset="0"/>
              </a:rPr>
              <a:t>ain</a:t>
            </a:r>
            <a:r>
              <a:rPr lang="fr-FR" sz="1300" dirty="0" smtClean="0">
                <a:latin typeface="Abel" panose="02000506030000020004" pitchFamily="2" charset="0"/>
              </a:rPr>
              <a:t>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[au]</a:t>
            </a:r>
            <a:r>
              <a:rPr lang="fr-FR" sz="1300" dirty="0" smtClean="0">
                <a:latin typeface="Abel" panose="02000506030000020004" pitchFamily="2" charset="0"/>
              </a:rPr>
              <a:t>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[c =&gt; k]     [c=&gt;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 [ç]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ch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[é]      [è]    [eau]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[en]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euil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[er]    [eu]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ez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gu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[g=&gt;j]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ill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   [in] 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[on]     [ou]     [ph]     [s=&gt;z]       [s=&gt;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</a:t>
            </a:r>
            <a:endParaRPr lang="fr-FR" sz="1300" dirty="0">
              <a:latin typeface="Abel" panose="02000506030000020004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38" y="8202013"/>
            <a:ext cx="7381819" cy="900000"/>
          </a:xfrm>
          <a:prstGeom prst="rect">
            <a:avLst/>
          </a:prstGeom>
          <a:noFill/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69889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817193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33576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818845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65" y="3977754"/>
            <a:ext cx="7295125" cy="6595846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84859" y="347809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5041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2" name="Arrondir un rectangle avec un coin du même côté 1"/>
          <p:cNvSpPr/>
          <p:nvPr/>
        </p:nvSpPr>
        <p:spPr>
          <a:xfrm rot="16200000">
            <a:off x="6766534" y="1179954"/>
            <a:ext cx="922317" cy="663964"/>
          </a:xfrm>
          <a:prstGeom prst="round2Same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5400000">
            <a:off x="6453961" y="1474524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5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658729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467093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-3702873" y="635401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164798"/>
              </p:ext>
            </p:extLst>
          </p:nvPr>
        </p:nvGraphicFramePr>
        <p:xfrm>
          <a:off x="79138" y="6813699"/>
          <a:ext cx="7295132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</a:tblGrid>
              <a:tr h="275170">
                <a:tc gridSpan="1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46726" y="8892130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Résultats aux évaluations académiques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902236"/>
              </p:ext>
            </p:extLst>
          </p:nvPr>
        </p:nvGraphicFramePr>
        <p:xfrm>
          <a:off x="139717" y="9359042"/>
          <a:ext cx="7277766" cy="124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961"/>
                <a:gridCol w="1212961"/>
                <a:gridCol w="1212961"/>
                <a:gridCol w="1212961"/>
                <a:gridCol w="1212961"/>
                <a:gridCol w="1212961"/>
              </a:tblGrid>
              <a:tr h="27517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Français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Maths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5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janv.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5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janv.</a:t>
                      </a:r>
                      <a:endParaRPr lang="fr-FR" sz="12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-3060923" y="7728645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Graphèmes maîtrisés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11" y="8105780"/>
            <a:ext cx="755586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300" dirty="0" smtClean="0">
                <a:latin typeface="Abel" panose="02000506030000020004" pitchFamily="2" charset="0"/>
              </a:rPr>
              <a:t>[ai]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[an]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[ail]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</a:t>
            </a:r>
            <a:r>
              <a:rPr lang="fr-FR" sz="1300" dirty="0" err="1" smtClean="0">
                <a:latin typeface="Abel" panose="02000506030000020004" pitchFamily="2" charset="0"/>
              </a:rPr>
              <a:t>ain</a:t>
            </a:r>
            <a:r>
              <a:rPr lang="fr-FR" sz="1300" dirty="0" smtClean="0">
                <a:latin typeface="Abel" panose="02000506030000020004" pitchFamily="2" charset="0"/>
              </a:rPr>
              <a:t>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[au]</a:t>
            </a:r>
            <a:r>
              <a:rPr lang="fr-FR" sz="1300" dirty="0" smtClean="0">
                <a:latin typeface="Abel" panose="02000506030000020004" pitchFamily="2" charset="0"/>
              </a:rPr>
              <a:t>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[c =&gt; k]     [c=&gt;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 [ç]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ch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[é]      [è]    [eau]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[en]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euil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[er]    [eu]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ez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gu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[g=&gt;j]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ill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   [in] 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[on]     [ou]     [ph]     [s=&gt;z]       [s=&gt;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</a:t>
            </a:r>
            <a:endParaRPr lang="fr-FR" sz="1300" dirty="0">
              <a:latin typeface="Abel" panose="02000506030000020004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38" y="8202013"/>
            <a:ext cx="7381819" cy="90000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02080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966039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61890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461152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65" y="3977754"/>
            <a:ext cx="7295125" cy="659584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84859" y="347809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43917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2" name="Arrondir un rectangle avec un coin du même côté 1"/>
          <p:cNvSpPr/>
          <p:nvPr/>
        </p:nvSpPr>
        <p:spPr>
          <a:xfrm rot="16200000">
            <a:off x="6770928" y="938573"/>
            <a:ext cx="922317" cy="663964"/>
          </a:xfrm>
          <a:prstGeom prst="round2SameRect">
            <a:avLst/>
          </a:prstGeom>
          <a:solidFill>
            <a:srgbClr val="CDCD56"/>
          </a:solidFill>
          <a:ln>
            <a:solidFill>
              <a:srgbClr val="7D7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5400000">
            <a:off x="6458356" y="1268189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Coming Soon" panose="02000000000000000000" pitchFamily="2" charset="0"/>
              </a:rPr>
              <a:t>4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658729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931659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88518"/>
              </p:ext>
            </p:extLst>
          </p:nvPr>
        </p:nvGraphicFramePr>
        <p:xfrm>
          <a:off x="97632" y="7084216"/>
          <a:ext cx="7326061" cy="3457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02"/>
                <a:gridCol w="1636875"/>
                <a:gridCol w="2304256"/>
                <a:gridCol w="2491728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Lieu retenu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Bilan du stage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2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708995" y="6617229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082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046186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87245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349381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636987" y="3477761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156656"/>
              </p:ext>
            </p:extLst>
          </p:nvPr>
        </p:nvGraphicFramePr>
        <p:xfrm>
          <a:off x="128565" y="3937442"/>
          <a:ext cx="7295125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1123575"/>
              </a:tblGrid>
              <a:tr h="275170">
                <a:tc gridSpan="11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DMA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56"/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..…/……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28565" y="5353600"/>
            <a:ext cx="7295125" cy="5220000"/>
          </a:xfrm>
          <a:prstGeom prst="rect">
            <a:avLst/>
          </a:prstGeom>
          <a:solidFill>
            <a:schemeClr val="bg1"/>
          </a:solidFill>
          <a:ln>
            <a:solidFill>
              <a:srgbClr val="7D7A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12851" y="4841850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4596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36587" y="1"/>
            <a:ext cx="9289032" cy="1189798"/>
          </a:xfrm>
          <a:prstGeom prst="rect">
            <a:avLst/>
          </a:prstGeom>
        </p:spPr>
      </p:pic>
      <p:sp>
        <p:nvSpPr>
          <p:cNvPr id="2" name="Arrondir un rectangle avec un coin du même côté 1"/>
          <p:cNvSpPr/>
          <p:nvPr/>
        </p:nvSpPr>
        <p:spPr>
          <a:xfrm rot="16200000">
            <a:off x="6766534" y="820727"/>
            <a:ext cx="922317" cy="663964"/>
          </a:xfrm>
          <a:prstGeom prst="round2SameRect">
            <a:avLst/>
          </a:prstGeom>
          <a:solidFill>
            <a:srgbClr val="FFC6C0"/>
          </a:solidFill>
          <a:ln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5400000">
            <a:off x="6465160" y="1133299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3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521370"/>
            <a:ext cx="7409320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		Atelier :  habitat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HAS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  Suivi extérieur : 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623417"/>
              </p:ext>
            </p:extLst>
          </p:nvPr>
        </p:nvGraphicFramePr>
        <p:xfrm>
          <a:off x="97633" y="2825626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578802"/>
            <a:ext cx="216024" cy="144016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071512"/>
            <a:ext cx="239022" cy="146479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481810"/>
            <a:ext cx="216024" cy="144016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4985866"/>
            <a:ext cx="239022" cy="146479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417914"/>
            <a:ext cx="216024" cy="144016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5919507"/>
            <a:ext cx="239022" cy="146479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44491"/>
              </p:ext>
            </p:extLst>
          </p:nvPr>
        </p:nvGraphicFramePr>
        <p:xfrm>
          <a:off x="97632" y="6498034"/>
          <a:ext cx="7426621" cy="4009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02"/>
                <a:gridCol w="1636875"/>
                <a:gridCol w="2304256"/>
                <a:gridCol w="2592288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Lieu retenu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Bilan du stage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2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</a:t>
                      </a: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3132931" y="2312859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708995" y="599397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8795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229204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8935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193056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636987" y="3477761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095970"/>
              </p:ext>
            </p:extLst>
          </p:nvPr>
        </p:nvGraphicFramePr>
        <p:xfrm>
          <a:off x="128565" y="3937442"/>
          <a:ext cx="7295125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1123575"/>
              </a:tblGrid>
              <a:tr h="275170">
                <a:tc gridSpan="11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DMA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..…/……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28565" y="5353600"/>
            <a:ext cx="7295125" cy="4096762"/>
          </a:xfrm>
          <a:prstGeom prst="rect">
            <a:avLst/>
          </a:prstGeom>
          <a:solidFill>
            <a:schemeClr val="bg1"/>
          </a:solidFill>
          <a:ln>
            <a:solidFill>
              <a:srgbClr val="CA7F7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12851" y="4841850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64" y="9818096"/>
            <a:ext cx="7295125" cy="776700"/>
          </a:xfrm>
          <a:prstGeom prst="rect">
            <a:avLst/>
          </a:prstGeom>
          <a:solidFill>
            <a:schemeClr val="bg1"/>
          </a:solidFill>
          <a:ln>
            <a:solidFill>
              <a:srgbClr val="CA7F7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-1655273" y="9341842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Examens (CFG, DNB pro, aménagements d’épreuve….)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92271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4369"/>
          <a:stretch/>
        </p:blipFill>
        <p:spPr>
          <a:xfrm>
            <a:off x="-10678" y="-54694"/>
            <a:ext cx="10082438" cy="152436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2866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36587" y="-60793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180603" y="-198710"/>
            <a:ext cx="7792936" cy="2663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Déclaration des heures supplémentaires</a:t>
            </a:r>
            <a:endParaRPr lang="fr-FR" sz="2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655210"/>
              </p:ext>
            </p:extLst>
          </p:nvPr>
        </p:nvGraphicFramePr>
        <p:xfrm>
          <a:off x="179436" y="972037"/>
          <a:ext cx="7200800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9"/>
                <a:gridCol w="1368152"/>
                <a:gridCol w="2592288"/>
                <a:gridCol w="1149390"/>
                <a:gridCol w="938841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Action menée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Déclarée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Payée 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00082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 parents-professeurs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5498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73302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06889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 parents-professeurs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588542"/>
              </p:ext>
            </p:extLst>
          </p:nvPr>
        </p:nvGraphicFramePr>
        <p:xfrm>
          <a:off x="107429" y="1233216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Arrondir un rectangle avec un coin du même côté 10"/>
          <p:cNvSpPr/>
          <p:nvPr/>
        </p:nvSpPr>
        <p:spPr>
          <a:xfrm rot="16200000">
            <a:off x="6746708" y="263379"/>
            <a:ext cx="922317" cy="663964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 rot="5400000">
            <a:off x="6425723" y="563752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6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04038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 parents-professeurs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826610"/>
              </p:ext>
            </p:extLst>
          </p:nvPr>
        </p:nvGraphicFramePr>
        <p:xfrm>
          <a:off x="107429" y="1233216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Arrondir un rectangle avec un coin du même côté 10"/>
          <p:cNvSpPr/>
          <p:nvPr/>
        </p:nvSpPr>
        <p:spPr>
          <a:xfrm rot="16200000">
            <a:off x="6767347" y="279221"/>
            <a:ext cx="922317" cy="663964"/>
          </a:xfrm>
          <a:prstGeom prst="round2Same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 rot="5400000">
            <a:off x="6454774" y="573791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5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3903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9" name="Arrondir un rectangle avec un coin du même côté 8"/>
          <p:cNvSpPr/>
          <p:nvPr/>
        </p:nvSpPr>
        <p:spPr>
          <a:xfrm rot="16200000">
            <a:off x="6767346" y="203279"/>
            <a:ext cx="922317" cy="663964"/>
          </a:xfrm>
          <a:prstGeom prst="round2SameRect">
            <a:avLst/>
          </a:prstGeom>
          <a:solidFill>
            <a:srgbClr val="CDCD56"/>
          </a:solidFill>
          <a:ln>
            <a:solidFill>
              <a:srgbClr val="7D7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454774" y="532895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Coming Soon" panose="02000000000000000000" pitchFamily="2" charset="0"/>
              </a:rPr>
              <a:t>4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 parents-professeurs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150393"/>
              </p:ext>
            </p:extLst>
          </p:nvPr>
        </p:nvGraphicFramePr>
        <p:xfrm>
          <a:off x="107429" y="1233216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9078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 parents-professeurs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111761"/>
              </p:ext>
            </p:extLst>
          </p:nvPr>
        </p:nvGraphicFramePr>
        <p:xfrm>
          <a:off x="107429" y="1233216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C0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9"/>
                    </a:solidFill>
                  </a:tcPr>
                </a:tc>
              </a:tr>
            </a:tbl>
          </a:graphicData>
        </a:graphic>
      </p:graphicFrame>
      <p:sp>
        <p:nvSpPr>
          <p:cNvPr id="6" name="Arrondir un rectangle avec un coin du même côté 5"/>
          <p:cNvSpPr/>
          <p:nvPr/>
        </p:nvSpPr>
        <p:spPr>
          <a:xfrm rot="16200000">
            <a:off x="6756148" y="218499"/>
            <a:ext cx="922317" cy="663964"/>
          </a:xfrm>
          <a:prstGeom prst="round2SameRect">
            <a:avLst/>
          </a:prstGeom>
          <a:solidFill>
            <a:srgbClr val="FFC6C0"/>
          </a:solidFill>
          <a:ln>
            <a:solidFill>
              <a:srgbClr val="CA7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 rot="5400000">
            <a:off x="6454774" y="531071"/>
            <a:ext cx="146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ng Soon" panose="02000000000000000000" pitchFamily="2" charset="0"/>
              </a:rPr>
              <a:t>3</a:t>
            </a:r>
            <a:r>
              <a:rPr lang="fr-FR" sz="3200" baseline="30000" dirty="0" smtClean="0">
                <a:latin typeface="Coming Soon" panose="02000000000000000000" pitchFamily="2" charset="0"/>
              </a:rPr>
              <a:t>ème</a:t>
            </a:r>
            <a:r>
              <a:rPr lang="fr-FR" sz="3200" dirty="0" smtClean="0">
                <a:latin typeface="Coming Soon" panose="02000000000000000000" pitchFamily="2" charset="0"/>
              </a:rPr>
              <a:t> </a:t>
            </a:r>
            <a:endParaRPr lang="fr-FR" sz="3200" dirty="0"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59269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27509" y="-198710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Conseil de classe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13471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828675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Réunions de synthèse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192445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Durée</a:t>
                      </a:r>
                      <a:endParaRPr lang="fr-FR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Présents</a:t>
                      </a:r>
                      <a:endParaRPr lang="fr-FR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Infos importantes</a:t>
                      </a:r>
                      <a:endParaRPr lang="fr-FR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799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8C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46292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548979"/>
              </p:ext>
            </p:extLst>
          </p:nvPr>
        </p:nvGraphicFramePr>
        <p:xfrm>
          <a:off x="107429" y="1233216"/>
          <a:ext cx="7272808" cy="554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MÉCANIQUE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020462" y="6709862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ESPACES VERTS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000992"/>
              </p:ext>
            </p:extLst>
          </p:nvPr>
        </p:nvGraphicFramePr>
        <p:xfrm>
          <a:off x="107429" y="7356193"/>
          <a:ext cx="7272808" cy="3092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1366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531711"/>
              </p:ext>
            </p:extLst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Travail du métal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020462" y="6071083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Travail du bois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733068"/>
              </p:ext>
            </p:extLst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664426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CONSTRUCTION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412851" y="6153757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VENTE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4925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CUISINE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980803" y="616588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PETITE ENFANCE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3757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1692771" y="657121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AIDE À LA PERSONNE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281184" y="616588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SERVICES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11276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0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Lieux de stage « connus »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ALIMENTATION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980803" y="6165885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AGRICULTURE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73978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71947"/>
          <a:stretch/>
        </p:blipFill>
        <p:spPr>
          <a:xfrm>
            <a:off x="-180603" y="-54694"/>
            <a:ext cx="9722398" cy="1590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493" y="-270718"/>
            <a:ext cx="59293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To-do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</a:t>
            </a:r>
            <a:r>
              <a:rPr lang="fr-FR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list</a:t>
            </a: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 !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953418"/>
            <a:ext cx="7559675" cy="9890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 smtClean="0">
                <a:sym typeface="Wingdings" panose="05000000000000000000" pitchFamily="2" charset="2"/>
              </a:rPr>
              <a:t>________________________________________________________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o"/>
            </a:pPr>
            <a:r>
              <a:rPr lang="fr-FR" dirty="0">
                <a:sym typeface="Wingdings" panose="05000000000000000000" pitchFamily="2" charset="2"/>
              </a:rPr>
              <a:t>________________________________________________________</a:t>
            </a:r>
            <a:endParaRPr lang="fr-FR" dirty="0"/>
          </a:p>
          <a:p>
            <a:pPr marL="342900" indent="-342900">
              <a:buFont typeface="Wingdings" panose="05000000000000000000" pitchFamily="2" charset="2"/>
              <a:buChar char="o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2232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12839</TotalTime>
  <Words>5363</Words>
  <Application>Microsoft Office PowerPoint</Application>
  <PresentationFormat>Personnalisé</PresentationFormat>
  <Paragraphs>4157</Paragraphs>
  <Slides>115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115</vt:i4>
      </vt:variant>
    </vt:vector>
  </HeadingPairs>
  <TitlesOfParts>
    <vt:vector size="129" baseType="lpstr">
      <vt:lpstr>Abel</vt:lpstr>
      <vt:lpstr>Arial</vt:lpstr>
      <vt:lpstr>Autumn in November</vt:lpstr>
      <vt:lpstr>Calibri</vt:lpstr>
      <vt:lpstr>cinnamon cake</vt:lpstr>
      <vt:lpstr>Coming Soon</vt:lpstr>
      <vt:lpstr>Cookie</vt:lpstr>
      <vt:lpstr>Handlee</vt:lpstr>
      <vt:lpstr>Parisienne</vt:lpstr>
      <vt:lpstr>Sacramento</vt:lpstr>
      <vt:lpstr>Satisfy</vt:lpstr>
      <vt:lpstr>That's Font Folks!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 GILLES</cp:lastModifiedBy>
  <cp:revision>215</cp:revision>
  <cp:lastPrinted>2019-08-09T08:58:12Z</cp:lastPrinted>
  <dcterms:created xsi:type="dcterms:W3CDTF">2018-06-14T07:25:45Z</dcterms:created>
  <dcterms:modified xsi:type="dcterms:W3CDTF">2019-08-11T14:40:34Z</dcterms:modified>
</cp:coreProperties>
</file>