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64" r:id="rId4"/>
    <p:sldId id="266" r:id="rId5"/>
    <p:sldId id="267" r:id="rId6"/>
    <p:sldId id="268" r:id="rId7"/>
    <p:sldId id="257" r:id="rId8"/>
    <p:sldId id="272" r:id="rId9"/>
    <p:sldId id="271" r:id="rId10"/>
    <p:sldId id="270" r:id="rId11"/>
    <p:sldId id="260" r:id="rId12"/>
    <p:sldId id="258" r:id="rId13"/>
    <p:sldId id="269" r:id="rId14"/>
    <p:sldId id="274" r:id="rId15"/>
    <p:sldId id="259" r:id="rId16"/>
    <p:sldId id="276" r:id="rId17"/>
    <p:sldId id="275" r:id="rId18"/>
    <p:sldId id="263" r:id="rId19"/>
    <p:sldId id="277" r:id="rId2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34" autoAdjust="0"/>
    <p:restoredTop sz="94624" autoAdjust="0"/>
  </p:normalViewPr>
  <p:slideViewPr>
    <p:cSldViewPr>
      <p:cViewPr varScale="1">
        <p:scale>
          <a:sx n="69" d="100"/>
          <a:sy n="69" d="100"/>
        </p:scale>
        <p:origin x="-85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3F4C00C-A54B-41FA-BDEE-DD3A2CF325F4}" type="datetimeFigureOut">
              <a:rPr lang="fr-FR" smtClean="0"/>
              <a:t>10/12/2018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F31681C-0814-4980-B1D0-E7611B12DB4E}" type="slidenum">
              <a:rPr lang="fr-FR" smtClean="0"/>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3F4C00C-A54B-41FA-BDEE-DD3A2CF325F4}" type="datetimeFigureOut">
              <a:rPr lang="fr-FR" smtClean="0"/>
              <a:t>10/12/2018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F31681C-0814-4980-B1D0-E7611B12DB4E}"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3F4C00C-A54B-41FA-BDEE-DD3A2CF325F4}" type="datetimeFigureOut">
              <a:rPr lang="fr-FR" smtClean="0"/>
              <a:t>10/12/2018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F31681C-0814-4980-B1D0-E7611B12DB4E}" type="slidenum">
              <a:rPr lang="fr-FR" smtClean="0"/>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3F4C00C-A54B-41FA-BDEE-DD3A2CF325F4}" type="datetimeFigureOut">
              <a:rPr lang="fr-FR" smtClean="0"/>
              <a:t>10/12/2018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F31681C-0814-4980-B1D0-E7611B12DB4E}"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3F4C00C-A54B-41FA-BDEE-DD3A2CF325F4}" type="datetimeFigureOut">
              <a:rPr lang="fr-FR" smtClean="0"/>
              <a:t>10/12/2018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DF31681C-0814-4980-B1D0-E7611B12DB4E}"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43F4C00C-A54B-41FA-BDEE-DD3A2CF325F4}" type="datetimeFigureOut">
              <a:rPr lang="fr-FR" smtClean="0"/>
              <a:t>10/12/2018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F31681C-0814-4980-B1D0-E7611B12DB4E}"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3F4C00C-A54B-41FA-BDEE-DD3A2CF325F4}" type="datetimeFigureOut">
              <a:rPr lang="fr-FR" smtClean="0"/>
              <a:t>10/12/2018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DF31681C-0814-4980-B1D0-E7611B12DB4E}"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3F4C00C-A54B-41FA-BDEE-DD3A2CF325F4}" type="datetimeFigureOut">
              <a:rPr lang="fr-FR" smtClean="0"/>
              <a:t>10/12/2018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F31681C-0814-4980-B1D0-E7611B12DB4E}"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3F4C00C-A54B-41FA-BDEE-DD3A2CF325F4}" type="datetimeFigureOut">
              <a:rPr lang="fr-FR" smtClean="0"/>
              <a:t>10/12/2018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F31681C-0814-4980-B1D0-E7611B12DB4E}"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3F4C00C-A54B-41FA-BDEE-DD3A2CF325F4}" type="datetimeFigureOut">
              <a:rPr lang="fr-FR" smtClean="0"/>
              <a:t>10/12/2018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F31681C-0814-4980-B1D0-E7611B12DB4E}"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3F4C00C-A54B-41FA-BDEE-DD3A2CF325F4}" type="datetimeFigureOut">
              <a:rPr lang="fr-FR" smtClean="0"/>
              <a:t>10/12/2018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F31681C-0814-4980-B1D0-E7611B12DB4E}"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F4C00C-A54B-41FA-BDEE-DD3A2CF325F4}" type="datetimeFigureOut">
              <a:rPr lang="fr-FR" smtClean="0"/>
              <a:t>10/12/2018</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31681C-0814-4980-B1D0-E7611B12DB4E}" type="slidenum">
              <a:rPr lang="fr-FR" smtClean="0"/>
              <a:t>‹N°›</a:t>
            </a:fld>
            <a:endParaRPr lang="fr-F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642910" y="1500174"/>
            <a:ext cx="8001056" cy="1015663"/>
          </a:xfrm>
          <a:prstGeom prst="rect">
            <a:avLst/>
          </a:prstGeom>
          <a:noFill/>
        </p:spPr>
        <p:txBody>
          <a:bodyPr wrap="square" rtlCol="0">
            <a:spAutoFit/>
          </a:bodyPr>
          <a:lstStyle/>
          <a:p>
            <a:r>
              <a:rPr lang="fr-FR" sz="6000" dirty="0" smtClean="0">
                <a:latin typeface="Adventure" pitchFamily="2" charset="0"/>
              </a:rPr>
              <a:t>SCIENCE – FICTION ? </a:t>
            </a:r>
            <a:endParaRPr lang="fr-FR" sz="6000" dirty="0">
              <a:latin typeface="Adventure" pitchFamily="2" charset="0"/>
            </a:endParaRPr>
          </a:p>
        </p:txBody>
      </p:sp>
      <p:sp>
        <p:nvSpPr>
          <p:cNvPr id="18436" name="AutoShape 4" descr="Image result for ou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8438" name="AutoShape 6" descr="Image result for ou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8440" name="AutoShape 8" descr="Image result for ou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12" name="Image 11" descr="oui_non.jpg"/>
          <p:cNvPicPr>
            <a:picLocks noChangeAspect="1"/>
          </p:cNvPicPr>
          <p:nvPr/>
        </p:nvPicPr>
        <p:blipFill>
          <a:blip r:embed="rId2">
            <a:clrChange>
              <a:clrFrom>
                <a:srgbClr val="FFFFFF"/>
              </a:clrFrom>
              <a:clrTo>
                <a:srgbClr val="FFFFFF">
                  <a:alpha val="0"/>
                </a:srgbClr>
              </a:clrTo>
            </a:clrChange>
          </a:blip>
          <a:srcRect r="49961"/>
          <a:stretch>
            <a:fillRect/>
          </a:stretch>
        </p:blipFill>
        <p:spPr>
          <a:xfrm>
            <a:off x="571472" y="3286124"/>
            <a:ext cx="3357586" cy="2469931"/>
          </a:xfrm>
          <a:prstGeom prst="rect">
            <a:avLst/>
          </a:prstGeom>
        </p:spPr>
      </p:pic>
      <p:pic>
        <p:nvPicPr>
          <p:cNvPr id="13" name="Image 12" descr="oui_non.jpg"/>
          <p:cNvPicPr>
            <a:picLocks noChangeAspect="1"/>
          </p:cNvPicPr>
          <p:nvPr/>
        </p:nvPicPr>
        <p:blipFill>
          <a:blip r:embed="rId2">
            <a:clrChange>
              <a:clrFrom>
                <a:srgbClr val="FFFFFF"/>
              </a:clrFrom>
              <a:clrTo>
                <a:srgbClr val="FFFFFF">
                  <a:alpha val="0"/>
                </a:srgbClr>
              </a:clrTo>
            </a:clrChange>
          </a:blip>
          <a:srcRect l="50039" r="-940"/>
          <a:stretch>
            <a:fillRect/>
          </a:stretch>
        </p:blipFill>
        <p:spPr>
          <a:xfrm>
            <a:off x="5341602" y="3357562"/>
            <a:ext cx="3457511" cy="25003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5"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checkerboard(down)">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Image result for roman science fiction"/>
          <p:cNvPicPr>
            <a:picLocks noChangeAspect="1" noChangeArrowheads="1"/>
          </p:cNvPicPr>
          <p:nvPr/>
        </p:nvPicPr>
        <p:blipFill>
          <a:blip r:embed="rId2"/>
          <a:srcRect/>
          <a:stretch>
            <a:fillRect/>
          </a:stretch>
        </p:blipFill>
        <p:spPr bwMode="auto">
          <a:xfrm>
            <a:off x="2357422" y="214290"/>
            <a:ext cx="4301320" cy="6286544"/>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Image result for roman science fiction"/>
          <p:cNvPicPr>
            <a:picLocks noChangeAspect="1" noChangeArrowheads="1"/>
          </p:cNvPicPr>
          <p:nvPr/>
        </p:nvPicPr>
        <p:blipFill>
          <a:blip r:embed="rId2"/>
          <a:srcRect/>
          <a:stretch>
            <a:fillRect/>
          </a:stretch>
        </p:blipFill>
        <p:spPr bwMode="auto">
          <a:xfrm>
            <a:off x="4357686" y="214290"/>
            <a:ext cx="4301320" cy="6286544"/>
          </a:xfrm>
          <a:prstGeom prst="rect">
            <a:avLst/>
          </a:prstGeom>
          <a:noFill/>
        </p:spPr>
      </p:pic>
      <p:sp>
        <p:nvSpPr>
          <p:cNvPr id="5" name="ZoneTexte 4"/>
          <p:cNvSpPr txBox="1"/>
          <p:nvPr/>
        </p:nvSpPr>
        <p:spPr>
          <a:xfrm>
            <a:off x="357158" y="377210"/>
            <a:ext cx="3786214" cy="5909310"/>
          </a:xfrm>
          <a:prstGeom prst="rect">
            <a:avLst/>
          </a:prstGeom>
          <a:noFill/>
        </p:spPr>
        <p:txBody>
          <a:bodyPr wrap="square" rtlCol="0">
            <a:spAutoFit/>
          </a:bodyPr>
          <a:lstStyle/>
          <a:p>
            <a:pPr>
              <a:lnSpc>
                <a:spcPct val="150000"/>
              </a:lnSpc>
            </a:pPr>
            <a:r>
              <a:rPr lang="fr-FR" dirty="0">
                <a:latin typeface="Andika Basic" pitchFamily="2" charset="0"/>
              </a:rPr>
              <a:t>La Terre en l'an </a:t>
            </a:r>
            <a:r>
              <a:rPr lang="fr-FR" dirty="0" smtClean="0">
                <a:latin typeface="Andika Basic" pitchFamily="2" charset="0"/>
              </a:rPr>
              <a:t>802 701 </a:t>
            </a:r>
            <a:r>
              <a:rPr lang="fr-FR" dirty="0">
                <a:latin typeface="Andika Basic" pitchFamily="2" charset="0"/>
              </a:rPr>
              <a:t>avait pourtant toutes les apparences d'un paradis. Les apparences seulement. Car derrière ces jardins magnifiques, ces bosquets somptueux, </a:t>
            </a:r>
            <a:r>
              <a:rPr lang="fr-FR" dirty="0" smtClean="0">
                <a:latin typeface="Andika Basic" pitchFamily="2" charset="0"/>
              </a:rPr>
              <a:t>se </a:t>
            </a:r>
            <a:r>
              <a:rPr lang="fr-FR" dirty="0">
                <a:latin typeface="Andika Basic" pitchFamily="2" charset="0"/>
              </a:rPr>
              <a:t>cache un horrible secret. Ainsi témoigne l'explorateur du temps face à des auditeurs incrédules. Depuis la conception de son incroyable machine jusqu'à son voyage au bout de l'Histoire, là où l'humanité s'est scindée en deux.... </a:t>
            </a:r>
          </a:p>
        </p:txBody>
      </p:sp>
      <p:pic>
        <p:nvPicPr>
          <p:cNvPr id="4" name="Image 3" descr="oui_non.jpg"/>
          <p:cNvPicPr>
            <a:picLocks noChangeAspect="1"/>
          </p:cNvPicPr>
          <p:nvPr/>
        </p:nvPicPr>
        <p:blipFill>
          <a:blip r:embed="rId3">
            <a:clrChange>
              <a:clrFrom>
                <a:srgbClr val="FFFFFF"/>
              </a:clrFrom>
              <a:clrTo>
                <a:srgbClr val="FFFFFF">
                  <a:alpha val="0"/>
                </a:srgbClr>
              </a:clrTo>
            </a:clrChange>
          </a:blip>
          <a:srcRect r="49961"/>
          <a:stretch>
            <a:fillRect/>
          </a:stretch>
        </p:blipFill>
        <p:spPr>
          <a:xfrm rot="20492657">
            <a:off x="6086476" y="4748373"/>
            <a:ext cx="2803206" cy="20621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Marie-Antoinette : Affiche"/>
          <p:cNvPicPr>
            <a:picLocks noChangeAspect="1" noChangeArrowheads="1"/>
          </p:cNvPicPr>
          <p:nvPr/>
        </p:nvPicPr>
        <p:blipFill>
          <a:blip r:embed="rId2"/>
          <a:srcRect/>
          <a:stretch>
            <a:fillRect/>
          </a:stretch>
        </p:blipFill>
        <p:spPr bwMode="auto">
          <a:xfrm>
            <a:off x="2285984" y="285727"/>
            <a:ext cx="4714908" cy="6286545"/>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14282" y="571480"/>
            <a:ext cx="4286280" cy="5493812"/>
          </a:xfrm>
          <a:prstGeom prst="rect">
            <a:avLst/>
          </a:prstGeom>
          <a:noFill/>
        </p:spPr>
        <p:txBody>
          <a:bodyPr wrap="square" rtlCol="0">
            <a:spAutoFit/>
          </a:bodyPr>
          <a:lstStyle/>
          <a:p>
            <a:pPr>
              <a:lnSpc>
                <a:spcPct val="150000"/>
              </a:lnSpc>
            </a:pPr>
            <a:r>
              <a:rPr lang="fr-FR" dirty="0">
                <a:latin typeface="Andika Basic" pitchFamily="2" charset="0"/>
              </a:rPr>
              <a:t>Évocation de la vie de la reine d'origine autrichienne, épouse </a:t>
            </a:r>
            <a:r>
              <a:rPr lang="fr-FR" dirty="0" err="1">
                <a:latin typeface="Andika Basic" pitchFamily="2" charset="0"/>
              </a:rPr>
              <a:t>mal-aimée</a:t>
            </a:r>
            <a:r>
              <a:rPr lang="fr-FR" dirty="0">
                <a:latin typeface="Andika Basic" pitchFamily="2" charset="0"/>
              </a:rPr>
              <a:t> de Louis XVI, guillotinée en 1793</a:t>
            </a:r>
            <a:r>
              <a:rPr lang="fr-FR" dirty="0" smtClean="0">
                <a:latin typeface="Andika Basic" pitchFamily="2" charset="0"/>
              </a:rPr>
              <a:t>.</a:t>
            </a:r>
            <a:br>
              <a:rPr lang="fr-FR" dirty="0" smtClean="0">
                <a:latin typeface="Andika Basic" pitchFamily="2" charset="0"/>
              </a:rPr>
            </a:br>
            <a:r>
              <a:rPr lang="fr-FR" dirty="0">
                <a:latin typeface="Andika Basic" pitchFamily="2" charset="0"/>
              </a:rPr>
              <a:t>Mariée à un homme maladroit qui la délaisse, elle est rapidement lassée par les devoirs de représentation qu'on lui impose.</a:t>
            </a:r>
            <a:r>
              <a:rPr lang="fr-FR" dirty="0" smtClean="0">
                <a:latin typeface="Andika Basic" pitchFamily="2" charset="0"/>
              </a:rPr>
              <a:t/>
            </a:r>
            <a:br>
              <a:rPr lang="fr-FR" dirty="0" smtClean="0">
                <a:latin typeface="Andika Basic" pitchFamily="2" charset="0"/>
              </a:rPr>
            </a:br>
            <a:r>
              <a:rPr lang="fr-FR" dirty="0">
                <a:latin typeface="Andika Basic" pitchFamily="2" charset="0"/>
              </a:rPr>
              <a:t>Elle s'évade dans l'ivresse de la fête et les plaisirs des sens pour réinventer un monde à elle.</a:t>
            </a:r>
            <a:r>
              <a:rPr lang="fr-FR" dirty="0" smtClean="0">
                <a:latin typeface="Andika Basic" pitchFamily="2" charset="0"/>
              </a:rPr>
              <a:t/>
            </a:r>
            <a:br>
              <a:rPr lang="fr-FR" dirty="0" smtClean="0">
                <a:latin typeface="Andika Basic" pitchFamily="2" charset="0"/>
              </a:rPr>
            </a:br>
            <a:r>
              <a:rPr lang="fr-FR" dirty="0">
                <a:latin typeface="Andika Basic" pitchFamily="2" charset="0"/>
              </a:rPr>
              <a:t>Y a-t-il un prix à payer à chercher le bonheur que certains vous refusent ?</a:t>
            </a:r>
          </a:p>
        </p:txBody>
      </p:sp>
      <p:pic>
        <p:nvPicPr>
          <p:cNvPr id="23554" name="Picture 2" descr="Marie-Antoinette : Affiche"/>
          <p:cNvPicPr>
            <a:picLocks noChangeAspect="1" noChangeArrowheads="1"/>
          </p:cNvPicPr>
          <p:nvPr/>
        </p:nvPicPr>
        <p:blipFill>
          <a:blip r:embed="rId2"/>
          <a:srcRect/>
          <a:stretch>
            <a:fillRect/>
          </a:stretch>
        </p:blipFill>
        <p:spPr bwMode="auto">
          <a:xfrm>
            <a:off x="4572000" y="500042"/>
            <a:ext cx="4232701" cy="5643602"/>
          </a:xfrm>
          <a:prstGeom prst="rect">
            <a:avLst/>
          </a:prstGeom>
          <a:noFill/>
        </p:spPr>
      </p:pic>
      <p:pic>
        <p:nvPicPr>
          <p:cNvPr id="6" name="Image 5" descr="oui_non.jpg"/>
          <p:cNvPicPr>
            <a:picLocks noChangeAspect="1"/>
          </p:cNvPicPr>
          <p:nvPr/>
        </p:nvPicPr>
        <p:blipFill>
          <a:blip r:embed="rId3">
            <a:clrChange>
              <a:clrFrom>
                <a:srgbClr val="FFFFFF"/>
              </a:clrFrom>
              <a:clrTo>
                <a:srgbClr val="FFFFFF">
                  <a:alpha val="0"/>
                </a:srgbClr>
              </a:clrTo>
            </a:clrChange>
          </a:blip>
          <a:srcRect l="50039" r="-940"/>
          <a:stretch>
            <a:fillRect/>
          </a:stretch>
        </p:blipFill>
        <p:spPr>
          <a:xfrm rot="21010028">
            <a:off x="5498389" y="4563119"/>
            <a:ext cx="3457511" cy="25003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 result for chroniques martiennes"/>
          <p:cNvPicPr>
            <a:picLocks noChangeAspect="1" noChangeArrowheads="1"/>
          </p:cNvPicPr>
          <p:nvPr/>
        </p:nvPicPr>
        <p:blipFill>
          <a:blip r:embed="rId2"/>
          <a:srcRect/>
          <a:stretch>
            <a:fillRect/>
          </a:stretch>
        </p:blipFill>
        <p:spPr bwMode="auto">
          <a:xfrm>
            <a:off x="2571736" y="142852"/>
            <a:ext cx="3929090" cy="648068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 result for chroniques martiennes"/>
          <p:cNvPicPr>
            <a:picLocks noChangeAspect="1" noChangeArrowheads="1"/>
          </p:cNvPicPr>
          <p:nvPr/>
        </p:nvPicPr>
        <p:blipFill>
          <a:blip r:embed="rId2"/>
          <a:srcRect/>
          <a:stretch>
            <a:fillRect/>
          </a:stretch>
        </p:blipFill>
        <p:spPr bwMode="auto">
          <a:xfrm>
            <a:off x="5000628" y="214290"/>
            <a:ext cx="3929090" cy="6480688"/>
          </a:xfrm>
          <a:prstGeom prst="rect">
            <a:avLst/>
          </a:prstGeom>
          <a:noFill/>
        </p:spPr>
      </p:pic>
      <p:sp>
        <p:nvSpPr>
          <p:cNvPr id="3" name="ZoneTexte 2"/>
          <p:cNvSpPr txBox="1"/>
          <p:nvPr/>
        </p:nvSpPr>
        <p:spPr>
          <a:xfrm>
            <a:off x="214282" y="357166"/>
            <a:ext cx="4714908" cy="6463308"/>
          </a:xfrm>
          <a:prstGeom prst="rect">
            <a:avLst/>
          </a:prstGeom>
          <a:noFill/>
        </p:spPr>
        <p:txBody>
          <a:bodyPr wrap="square" rtlCol="0">
            <a:spAutoFit/>
          </a:bodyPr>
          <a:lstStyle/>
          <a:p>
            <a:pPr>
              <a:lnSpc>
                <a:spcPct val="150000"/>
              </a:lnSpc>
            </a:pPr>
            <a:r>
              <a:rPr lang="fr-FR" i="1" dirty="0">
                <a:latin typeface="Andika Basic" pitchFamily="2" charset="0"/>
              </a:rPr>
              <a:t>Chroniques martiennes</a:t>
            </a:r>
            <a:r>
              <a:rPr lang="fr-FR" dirty="0">
                <a:latin typeface="Andika Basic" pitchFamily="2" charset="0"/>
              </a:rPr>
              <a:t> conte l'histoire des premiers colons Terriens vers la planète Mars. La très ancienne civilisation martienne, sur le déclin, finit par disparaître devant l'arrivée massive des humains. À cause d'une guerre qui se déclare sur leur planète d'origine, les Terriens repartent et abandonnent Mars, à l'exception d'une poignée d'entre eux</a:t>
            </a:r>
            <a:r>
              <a:rPr lang="fr-FR" dirty="0" smtClean="0">
                <a:latin typeface="Andika Basic" pitchFamily="2" charset="0"/>
              </a:rPr>
              <a:t>.</a:t>
            </a:r>
          </a:p>
          <a:p>
            <a:pPr>
              <a:lnSpc>
                <a:spcPct val="150000"/>
              </a:lnSpc>
            </a:pPr>
            <a:endParaRPr lang="fr-FR" dirty="0" smtClean="0">
              <a:latin typeface="Andika Basic" pitchFamily="2" charset="0"/>
            </a:endParaRPr>
          </a:p>
          <a:p>
            <a:pPr>
              <a:lnSpc>
                <a:spcPct val="150000"/>
              </a:lnSpc>
            </a:pPr>
            <a:r>
              <a:rPr lang="fr-FR" b="1" i="1" u="sng" dirty="0">
                <a:latin typeface="Andika Basic" pitchFamily="2" charset="0"/>
              </a:rPr>
              <a:t>Note</a:t>
            </a:r>
            <a:r>
              <a:rPr lang="fr-FR" i="1" dirty="0">
                <a:latin typeface="Andika Basic" pitchFamily="2" charset="0"/>
              </a:rPr>
              <a:t> : Les dates allant de 1999 à 2026 concernent l'édition de 1954, celles de 2030 à 2057 concernent l'édition révisée de 1997.</a:t>
            </a:r>
          </a:p>
          <a:p>
            <a:r>
              <a:rPr lang="fr-FR" dirty="0" smtClean="0"/>
              <a:t/>
            </a:r>
            <a:br>
              <a:rPr lang="fr-FR" dirty="0" smtClean="0"/>
            </a:br>
            <a:endParaRPr lang="fr-FR" dirty="0"/>
          </a:p>
        </p:txBody>
      </p:sp>
      <p:pic>
        <p:nvPicPr>
          <p:cNvPr id="4" name="Image 3" descr="oui_non.jpg"/>
          <p:cNvPicPr>
            <a:picLocks noChangeAspect="1"/>
          </p:cNvPicPr>
          <p:nvPr/>
        </p:nvPicPr>
        <p:blipFill>
          <a:blip r:embed="rId3">
            <a:clrChange>
              <a:clrFrom>
                <a:srgbClr val="FFFFFF"/>
              </a:clrFrom>
              <a:clrTo>
                <a:srgbClr val="FFFFFF">
                  <a:alpha val="0"/>
                </a:srgbClr>
              </a:clrTo>
            </a:clrChange>
          </a:blip>
          <a:srcRect r="49961"/>
          <a:stretch>
            <a:fillRect/>
          </a:stretch>
        </p:blipFill>
        <p:spPr>
          <a:xfrm rot="20761758">
            <a:off x="6079968" y="4742473"/>
            <a:ext cx="2852892" cy="20986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arry Potter, tome 1 : Harry Potter Ã  l'Ecole des Sorciers par Rowling"/>
          <p:cNvPicPr>
            <a:picLocks noChangeAspect="1" noChangeArrowheads="1"/>
          </p:cNvPicPr>
          <p:nvPr/>
        </p:nvPicPr>
        <p:blipFill>
          <a:blip r:embed="rId2"/>
          <a:srcRect/>
          <a:stretch>
            <a:fillRect/>
          </a:stretch>
        </p:blipFill>
        <p:spPr bwMode="auto">
          <a:xfrm>
            <a:off x="2673178" y="357166"/>
            <a:ext cx="4041962" cy="5857917"/>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arry Potter, tome 1 : Harry Potter Ã  l'Ecole des Sorciers par Rowling"/>
          <p:cNvPicPr>
            <a:picLocks noChangeAspect="1" noChangeArrowheads="1"/>
          </p:cNvPicPr>
          <p:nvPr/>
        </p:nvPicPr>
        <p:blipFill>
          <a:blip r:embed="rId2"/>
          <a:srcRect/>
          <a:stretch>
            <a:fillRect/>
          </a:stretch>
        </p:blipFill>
        <p:spPr bwMode="auto">
          <a:xfrm>
            <a:off x="4857752" y="357166"/>
            <a:ext cx="4041962" cy="5857917"/>
          </a:xfrm>
          <a:prstGeom prst="rect">
            <a:avLst/>
          </a:prstGeom>
          <a:noFill/>
        </p:spPr>
      </p:pic>
      <p:sp>
        <p:nvSpPr>
          <p:cNvPr id="3" name="ZoneTexte 2"/>
          <p:cNvSpPr txBox="1"/>
          <p:nvPr/>
        </p:nvSpPr>
        <p:spPr>
          <a:xfrm>
            <a:off x="428596" y="357166"/>
            <a:ext cx="4000528" cy="5493812"/>
          </a:xfrm>
          <a:prstGeom prst="rect">
            <a:avLst/>
          </a:prstGeom>
          <a:noFill/>
        </p:spPr>
        <p:txBody>
          <a:bodyPr wrap="square" rtlCol="0">
            <a:spAutoFit/>
          </a:bodyPr>
          <a:lstStyle/>
          <a:p>
            <a:pPr>
              <a:lnSpc>
                <a:spcPct val="150000"/>
              </a:lnSpc>
            </a:pPr>
            <a:r>
              <a:rPr lang="fr-FR" dirty="0">
                <a:latin typeface="Andika Basic" pitchFamily="2" charset="0"/>
              </a:rPr>
              <a:t>Le jour de ses onze ans, Harry Potter, un orphelin élevé par un oncle et une tante qui le détestent, voit son existence bouleversée. Un géant nommé </a:t>
            </a:r>
            <a:r>
              <a:rPr lang="fr-FR" dirty="0" err="1">
                <a:latin typeface="Andika Basic" pitchFamily="2" charset="0"/>
              </a:rPr>
              <a:t>Hagrid,vient</a:t>
            </a:r>
            <a:r>
              <a:rPr lang="fr-FR" dirty="0">
                <a:latin typeface="Andika Basic" pitchFamily="2" charset="0"/>
              </a:rPr>
              <a:t> le chercher pour l'emmener à </a:t>
            </a:r>
            <a:r>
              <a:rPr lang="fr-FR" dirty="0" err="1">
                <a:latin typeface="Andika Basic" pitchFamily="2" charset="0"/>
              </a:rPr>
              <a:t>Poudlard</a:t>
            </a:r>
            <a:r>
              <a:rPr lang="fr-FR" dirty="0">
                <a:latin typeface="Andika Basic" pitchFamily="2" charset="0"/>
              </a:rPr>
              <a:t>, une école de sorcellerie ! Voler en balai, jeter des sorts, combattre les trolls : Harry se révèle un sorcier doué. Mais quel est le mystère qui l'entoure ? Et qui est l'effroyable V..., le mage dont personne n'ose prononcer le nom ? </a:t>
            </a:r>
          </a:p>
        </p:txBody>
      </p:sp>
      <p:pic>
        <p:nvPicPr>
          <p:cNvPr id="4" name="Image 3" descr="oui_non.jpg"/>
          <p:cNvPicPr>
            <a:picLocks noChangeAspect="1"/>
          </p:cNvPicPr>
          <p:nvPr/>
        </p:nvPicPr>
        <p:blipFill>
          <a:blip r:embed="rId3">
            <a:clrChange>
              <a:clrFrom>
                <a:srgbClr val="FFFFFF"/>
              </a:clrFrom>
              <a:clrTo>
                <a:srgbClr val="FFFFFF">
                  <a:alpha val="0"/>
                </a:srgbClr>
              </a:clrTo>
            </a:clrChange>
          </a:blip>
          <a:srcRect l="50039" r="-940"/>
          <a:stretch>
            <a:fillRect/>
          </a:stretch>
        </p:blipFill>
        <p:spPr>
          <a:xfrm rot="21010028">
            <a:off x="5498389" y="4563119"/>
            <a:ext cx="3457511" cy="25003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film science fiction robot"/>
          <p:cNvPicPr>
            <a:picLocks noChangeAspect="1" noChangeArrowheads="1"/>
          </p:cNvPicPr>
          <p:nvPr/>
        </p:nvPicPr>
        <p:blipFill>
          <a:blip r:embed="rId2"/>
          <a:srcRect/>
          <a:stretch>
            <a:fillRect/>
          </a:stretch>
        </p:blipFill>
        <p:spPr bwMode="auto">
          <a:xfrm>
            <a:off x="2071670" y="71414"/>
            <a:ext cx="4857784" cy="6672564"/>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film science fiction robot"/>
          <p:cNvPicPr>
            <a:picLocks noChangeAspect="1" noChangeArrowheads="1"/>
          </p:cNvPicPr>
          <p:nvPr/>
        </p:nvPicPr>
        <p:blipFill>
          <a:blip r:embed="rId2"/>
          <a:srcRect/>
          <a:stretch>
            <a:fillRect/>
          </a:stretch>
        </p:blipFill>
        <p:spPr bwMode="auto">
          <a:xfrm>
            <a:off x="4456982" y="285728"/>
            <a:ext cx="4472735" cy="6143668"/>
          </a:xfrm>
          <a:prstGeom prst="rect">
            <a:avLst/>
          </a:prstGeom>
          <a:noFill/>
        </p:spPr>
      </p:pic>
      <p:sp>
        <p:nvSpPr>
          <p:cNvPr id="3" name="ZoneTexte 2"/>
          <p:cNvSpPr txBox="1"/>
          <p:nvPr/>
        </p:nvSpPr>
        <p:spPr>
          <a:xfrm>
            <a:off x="357158" y="357166"/>
            <a:ext cx="4000528" cy="6324808"/>
          </a:xfrm>
          <a:prstGeom prst="rect">
            <a:avLst/>
          </a:prstGeom>
          <a:noFill/>
        </p:spPr>
        <p:txBody>
          <a:bodyPr wrap="square" rtlCol="0">
            <a:spAutoFit/>
          </a:bodyPr>
          <a:lstStyle/>
          <a:p>
            <a:pPr>
              <a:lnSpc>
                <a:spcPct val="150000"/>
              </a:lnSpc>
            </a:pPr>
            <a:r>
              <a:rPr lang="fr-FR" dirty="0">
                <a:latin typeface="Andika Basic" pitchFamily="2" charset="0"/>
              </a:rPr>
              <a:t>Dans un futur proche, la population, opprimée par une police entièrement robotisée, commence à se rebeller. </a:t>
            </a:r>
            <a:r>
              <a:rPr lang="fr-FR" dirty="0" err="1">
                <a:latin typeface="Andika Basic" pitchFamily="2" charset="0"/>
              </a:rPr>
              <a:t>Chappie</a:t>
            </a:r>
            <a:r>
              <a:rPr lang="fr-FR" dirty="0">
                <a:latin typeface="Andika Basic" pitchFamily="2" charset="0"/>
              </a:rPr>
              <a:t>, l’un de ces </a:t>
            </a:r>
            <a:r>
              <a:rPr lang="fr-FR" dirty="0" err="1">
                <a:latin typeface="Andika Basic" pitchFamily="2" charset="0"/>
              </a:rPr>
              <a:t>droïdes</a:t>
            </a:r>
            <a:r>
              <a:rPr lang="fr-FR" dirty="0">
                <a:latin typeface="Andika Basic" pitchFamily="2" charset="0"/>
              </a:rPr>
              <a:t> policiers, est kidnappé. Reprogrammé, il devient le premier robot capable de penser et ressentir par lui-même. Mais des forces puissantes, destructrices, considèrent </a:t>
            </a:r>
            <a:r>
              <a:rPr lang="fr-FR" dirty="0" err="1">
                <a:latin typeface="Andika Basic" pitchFamily="2" charset="0"/>
              </a:rPr>
              <a:t>Chappie</a:t>
            </a:r>
            <a:r>
              <a:rPr lang="fr-FR" dirty="0">
                <a:latin typeface="Andika Basic" pitchFamily="2" charset="0"/>
              </a:rPr>
              <a:t> comme un danger pour l’humanité et l’ordre établi. Elles vont tout faire pour maintenir le statu quo et s’assurer qu’il soit le premier, et le dernier, de son espèce.</a:t>
            </a:r>
          </a:p>
        </p:txBody>
      </p:sp>
      <p:pic>
        <p:nvPicPr>
          <p:cNvPr id="4" name="Image 3" descr="oui_non.jpg"/>
          <p:cNvPicPr>
            <a:picLocks noChangeAspect="1"/>
          </p:cNvPicPr>
          <p:nvPr/>
        </p:nvPicPr>
        <p:blipFill>
          <a:blip r:embed="rId3">
            <a:clrChange>
              <a:clrFrom>
                <a:srgbClr val="FFFFFF"/>
              </a:clrFrom>
              <a:clrTo>
                <a:srgbClr val="FFFFFF">
                  <a:alpha val="0"/>
                </a:srgbClr>
              </a:clrTo>
            </a:clrChange>
          </a:blip>
          <a:srcRect r="49961"/>
          <a:stretch>
            <a:fillRect/>
          </a:stretch>
        </p:blipFill>
        <p:spPr>
          <a:xfrm rot="20761758">
            <a:off x="6079968" y="4742473"/>
            <a:ext cx="2852892" cy="20986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 result for 2001 l'odyssÃ©e de l'espace clark"/>
          <p:cNvPicPr>
            <a:picLocks noChangeAspect="1" noChangeArrowheads="1"/>
          </p:cNvPicPr>
          <p:nvPr/>
        </p:nvPicPr>
        <p:blipFill>
          <a:blip r:embed="rId2"/>
          <a:srcRect/>
          <a:stretch>
            <a:fillRect/>
          </a:stretch>
        </p:blipFill>
        <p:spPr bwMode="auto">
          <a:xfrm>
            <a:off x="2500298" y="0"/>
            <a:ext cx="4286280" cy="6855162"/>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 result for 2001 l'odyssÃ©e de l'espace clark"/>
          <p:cNvPicPr>
            <a:picLocks noChangeAspect="1" noChangeArrowheads="1"/>
          </p:cNvPicPr>
          <p:nvPr/>
        </p:nvPicPr>
        <p:blipFill>
          <a:blip r:embed="rId2"/>
          <a:srcRect/>
          <a:stretch>
            <a:fillRect/>
          </a:stretch>
        </p:blipFill>
        <p:spPr bwMode="auto">
          <a:xfrm>
            <a:off x="4822092" y="145714"/>
            <a:ext cx="4107625" cy="6569434"/>
          </a:xfrm>
          <a:prstGeom prst="rect">
            <a:avLst/>
          </a:prstGeom>
          <a:noFill/>
        </p:spPr>
      </p:pic>
      <p:pic>
        <p:nvPicPr>
          <p:cNvPr id="3" name="Image 2" descr="oui_non.jpg"/>
          <p:cNvPicPr>
            <a:picLocks noChangeAspect="1"/>
          </p:cNvPicPr>
          <p:nvPr/>
        </p:nvPicPr>
        <p:blipFill>
          <a:blip r:embed="rId3">
            <a:clrChange>
              <a:clrFrom>
                <a:srgbClr val="FFFFFF"/>
              </a:clrFrom>
              <a:clrTo>
                <a:srgbClr val="FFFFFF">
                  <a:alpha val="0"/>
                </a:srgbClr>
              </a:clrTo>
            </a:clrChange>
          </a:blip>
          <a:srcRect r="49961"/>
          <a:stretch>
            <a:fillRect/>
          </a:stretch>
        </p:blipFill>
        <p:spPr>
          <a:xfrm rot="20761758">
            <a:off x="6079968" y="4742473"/>
            <a:ext cx="2852892" cy="2098664"/>
          </a:xfrm>
          <a:prstGeom prst="rect">
            <a:avLst/>
          </a:prstGeom>
        </p:spPr>
      </p:pic>
      <p:sp>
        <p:nvSpPr>
          <p:cNvPr id="4" name="ZoneTexte 3"/>
          <p:cNvSpPr txBox="1"/>
          <p:nvPr/>
        </p:nvSpPr>
        <p:spPr>
          <a:xfrm>
            <a:off x="214282" y="571480"/>
            <a:ext cx="4500594" cy="5493812"/>
          </a:xfrm>
          <a:prstGeom prst="rect">
            <a:avLst/>
          </a:prstGeom>
          <a:noFill/>
        </p:spPr>
        <p:txBody>
          <a:bodyPr wrap="square" rtlCol="0">
            <a:spAutoFit/>
          </a:bodyPr>
          <a:lstStyle/>
          <a:p>
            <a:pPr>
              <a:lnSpc>
                <a:spcPct val="150000"/>
              </a:lnSpc>
            </a:pPr>
            <a:r>
              <a:rPr lang="fr-FR" dirty="0">
                <a:latin typeface="Andika Basic" pitchFamily="2" charset="0"/>
              </a:rPr>
              <a:t>Le vaisseau Explorateur 1 fait route vers Saturne. À son bord, deux astronautes et le plus puissant ordinateur jamais conçu. Cinq ans plus tôt, un étrange monolithe noir a été découvert sur la Lune. La première preuve d'une existence extraterrestre. Et bien longtemps avant, à l'aube de l'humanité, un objet similaire s'était posé sur Terre et avait parlé aux premiers hommes. On détecte un nouveau signe de cette présence aux abords de Saturne. Que sont ces mystérieuse...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Alice au pays des merveilles par Carroll"/>
          <p:cNvPicPr>
            <a:picLocks noChangeAspect="1" noChangeArrowheads="1"/>
          </p:cNvPicPr>
          <p:nvPr/>
        </p:nvPicPr>
        <p:blipFill>
          <a:blip r:embed="rId2"/>
          <a:srcRect l="3319" r="7079"/>
          <a:stretch>
            <a:fillRect/>
          </a:stretch>
        </p:blipFill>
        <p:spPr bwMode="auto">
          <a:xfrm>
            <a:off x="2571736" y="214290"/>
            <a:ext cx="3643338" cy="6117168"/>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20" y="571480"/>
            <a:ext cx="4071966" cy="5493812"/>
          </a:xfrm>
          <a:prstGeom prst="rect">
            <a:avLst/>
          </a:prstGeom>
        </p:spPr>
        <p:txBody>
          <a:bodyPr wrap="square">
            <a:spAutoFit/>
          </a:bodyPr>
          <a:lstStyle/>
          <a:p>
            <a:pPr>
              <a:lnSpc>
                <a:spcPct val="150000"/>
              </a:lnSpc>
            </a:pPr>
            <a:r>
              <a:rPr lang="fr-FR" dirty="0">
                <a:latin typeface="Andika Basic" pitchFamily="2" charset="0"/>
              </a:rPr>
              <a:t>Assise au bord de la rivière, Alice s'ennuyait un peu quand soudain, venu de nulle part, surgit un lapin blanc pressé de regagner son terrier. N'hésitant pas à le suivre, Alice pénètre dans un monde de prodiges et de menaces qui n'est autre que le royaume de l'enfance. Et voici le chat de Cheshire à l'étrange sourire, la terrible Reine de </a:t>
            </a:r>
            <a:r>
              <a:rPr lang="fr-FR" dirty="0" err="1">
                <a:latin typeface="Andika Basic" pitchFamily="2" charset="0"/>
              </a:rPr>
              <a:t>Coeur</a:t>
            </a:r>
            <a:r>
              <a:rPr lang="fr-FR" dirty="0">
                <a:latin typeface="Andika Basic" pitchFamily="2" charset="0"/>
              </a:rPr>
              <a:t>, le Chapelier fou et le Lièvre de Mars, la Fausse Tortue et le Valet-Poisson...</a:t>
            </a:r>
          </a:p>
        </p:txBody>
      </p:sp>
      <p:pic>
        <p:nvPicPr>
          <p:cNvPr id="5124" name="Picture 4" descr="Alice au pays des merveilles par Carroll"/>
          <p:cNvPicPr>
            <a:picLocks noChangeAspect="1" noChangeArrowheads="1"/>
          </p:cNvPicPr>
          <p:nvPr/>
        </p:nvPicPr>
        <p:blipFill>
          <a:blip r:embed="rId2"/>
          <a:srcRect l="3319" r="7079"/>
          <a:stretch>
            <a:fillRect/>
          </a:stretch>
        </p:blipFill>
        <p:spPr bwMode="auto">
          <a:xfrm>
            <a:off x="5286380" y="714356"/>
            <a:ext cx="3143272" cy="5277557"/>
          </a:xfrm>
          <a:prstGeom prst="rect">
            <a:avLst/>
          </a:prstGeom>
          <a:noFill/>
        </p:spPr>
      </p:pic>
      <p:pic>
        <p:nvPicPr>
          <p:cNvPr id="5" name="Image 4" descr="oui_non.jpg"/>
          <p:cNvPicPr>
            <a:picLocks noChangeAspect="1"/>
          </p:cNvPicPr>
          <p:nvPr/>
        </p:nvPicPr>
        <p:blipFill>
          <a:blip r:embed="rId3">
            <a:clrChange>
              <a:clrFrom>
                <a:srgbClr val="FFFFFF"/>
              </a:clrFrom>
              <a:clrTo>
                <a:srgbClr val="FFFFFF">
                  <a:alpha val="0"/>
                </a:srgbClr>
              </a:clrTo>
            </a:clrChange>
          </a:blip>
          <a:srcRect l="50039" r="-940"/>
          <a:stretch>
            <a:fillRect/>
          </a:stretch>
        </p:blipFill>
        <p:spPr>
          <a:xfrm rot="21010028">
            <a:off x="5498389" y="4563119"/>
            <a:ext cx="3457511" cy="25003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result for affiche saw"/>
          <p:cNvPicPr>
            <a:picLocks noChangeAspect="1" noChangeArrowheads="1"/>
          </p:cNvPicPr>
          <p:nvPr/>
        </p:nvPicPr>
        <p:blipFill>
          <a:blip r:embed="rId2"/>
          <a:srcRect/>
          <a:stretch>
            <a:fillRect/>
          </a:stretch>
        </p:blipFill>
        <p:spPr bwMode="auto">
          <a:xfrm>
            <a:off x="2357422" y="214290"/>
            <a:ext cx="4643470" cy="6183148"/>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14282" y="214290"/>
            <a:ext cx="4000528" cy="6288068"/>
          </a:xfrm>
          <a:prstGeom prst="rect">
            <a:avLst/>
          </a:prstGeom>
          <a:noFill/>
        </p:spPr>
        <p:txBody>
          <a:bodyPr wrap="square" rtlCol="0">
            <a:spAutoFit/>
          </a:bodyPr>
          <a:lstStyle/>
          <a:p>
            <a:pPr>
              <a:lnSpc>
                <a:spcPct val="150000"/>
              </a:lnSpc>
            </a:pPr>
            <a:r>
              <a:rPr lang="fr-FR" dirty="0">
                <a:latin typeface="Andika Basic" pitchFamily="2" charset="0"/>
              </a:rPr>
              <a:t>Deux hommes se réveillent enchaînés au mur d'une salle de bains. Ils ignorent où ils sont et ne se connaissent pas. Ils savent juste que l'un doit absolument tuer l'autre, sinon dans moins de huit heures, ils seront exécutés tous les deux...</a:t>
            </a:r>
            <a:r>
              <a:rPr lang="fr-FR" dirty="0" smtClean="0">
                <a:latin typeface="Andika Basic" pitchFamily="2" charset="0"/>
              </a:rPr>
              <a:t/>
            </a:r>
            <a:br>
              <a:rPr lang="fr-FR" dirty="0" smtClean="0">
                <a:latin typeface="Andika Basic" pitchFamily="2" charset="0"/>
              </a:rPr>
            </a:br>
            <a:r>
              <a:rPr lang="fr-FR" dirty="0">
                <a:latin typeface="Andika Basic" pitchFamily="2" charset="0"/>
              </a:rPr>
              <a:t>Voici l'une des situations imaginées par un machiavélique maître criminel qui impose à ses victimes des choix auxquels personne ne souhaite jamais être confronté un jour. Un détective est chargé de l'enquête...</a:t>
            </a:r>
          </a:p>
        </p:txBody>
      </p:sp>
      <p:pic>
        <p:nvPicPr>
          <p:cNvPr id="31746" name="Picture 2" descr="Image result for affiche saw"/>
          <p:cNvPicPr>
            <a:picLocks noChangeAspect="1" noChangeArrowheads="1"/>
          </p:cNvPicPr>
          <p:nvPr/>
        </p:nvPicPr>
        <p:blipFill>
          <a:blip r:embed="rId2"/>
          <a:srcRect/>
          <a:stretch>
            <a:fillRect/>
          </a:stretch>
        </p:blipFill>
        <p:spPr bwMode="auto">
          <a:xfrm>
            <a:off x="4214810" y="285728"/>
            <a:ext cx="4452856" cy="5929330"/>
          </a:xfrm>
          <a:prstGeom prst="rect">
            <a:avLst/>
          </a:prstGeom>
          <a:noFill/>
        </p:spPr>
      </p:pic>
      <p:pic>
        <p:nvPicPr>
          <p:cNvPr id="4" name="Image 3" descr="oui_non.jpg"/>
          <p:cNvPicPr>
            <a:picLocks noChangeAspect="1"/>
          </p:cNvPicPr>
          <p:nvPr/>
        </p:nvPicPr>
        <p:blipFill>
          <a:blip r:embed="rId3">
            <a:clrChange>
              <a:clrFrom>
                <a:srgbClr val="FFFFFF"/>
              </a:clrFrom>
              <a:clrTo>
                <a:srgbClr val="FFFFFF">
                  <a:alpha val="0"/>
                </a:srgbClr>
              </a:clrTo>
            </a:clrChange>
          </a:blip>
          <a:srcRect l="50039" r="-940"/>
          <a:stretch>
            <a:fillRect/>
          </a:stretch>
        </p:blipFill>
        <p:spPr>
          <a:xfrm rot="21010028">
            <a:off x="5498389" y="4563119"/>
            <a:ext cx="3457511" cy="25003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interstellar"/>
          <p:cNvPicPr>
            <a:picLocks noChangeAspect="1" noChangeArrowheads="1"/>
          </p:cNvPicPr>
          <p:nvPr/>
        </p:nvPicPr>
        <p:blipFill>
          <a:blip r:embed="rId2"/>
          <a:srcRect/>
          <a:stretch>
            <a:fillRect/>
          </a:stretch>
        </p:blipFill>
        <p:spPr bwMode="auto">
          <a:xfrm>
            <a:off x="2357422" y="357166"/>
            <a:ext cx="4071966" cy="6107949"/>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interstellar"/>
          <p:cNvPicPr>
            <a:picLocks noChangeAspect="1" noChangeArrowheads="1"/>
          </p:cNvPicPr>
          <p:nvPr/>
        </p:nvPicPr>
        <p:blipFill>
          <a:blip r:embed="rId2"/>
          <a:srcRect/>
          <a:stretch>
            <a:fillRect/>
          </a:stretch>
        </p:blipFill>
        <p:spPr bwMode="auto">
          <a:xfrm>
            <a:off x="4714876" y="285728"/>
            <a:ext cx="4071966" cy="6107949"/>
          </a:xfrm>
          <a:prstGeom prst="rect">
            <a:avLst/>
          </a:prstGeom>
          <a:noFill/>
        </p:spPr>
      </p:pic>
      <p:sp>
        <p:nvSpPr>
          <p:cNvPr id="3" name="ZoneTexte 2"/>
          <p:cNvSpPr txBox="1"/>
          <p:nvPr/>
        </p:nvSpPr>
        <p:spPr>
          <a:xfrm>
            <a:off x="500034" y="1285860"/>
            <a:ext cx="3786214" cy="3379580"/>
          </a:xfrm>
          <a:prstGeom prst="rect">
            <a:avLst/>
          </a:prstGeom>
          <a:noFill/>
        </p:spPr>
        <p:txBody>
          <a:bodyPr wrap="square" rtlCol="0">
            <a:spAutoFit/>
          </a:bodyPr>
          <a:lstStyle/>
          <a:p>
            <a:pPr>
              <a:lnSpc>
                <a:spcPct val="150000"/>
              </a:lnSpc>
            </a:pPr>
            <a:r>
              <a:rPr lang="fr-FR" dirty="0">
                <a:latin typeface="Andika Basic" pitchFamily="2" charset="0"/>
              </a:rPr>
              <a:t>Le film raconte les aventures d’un groupe d’explorateurs qui utilisent une faille récemment découverte dans l’espace-temps afin de repousser les limites humaines et partir à la conquête des distances astronomiques dans un voyage interstellaire. </a:t>
            </a:r>
          </a:p>
        </p:txBody>
      </p:sp>
      <p:pic>
        <p:nvPicPr>
          <p:cNvPr id="4" name="Image 3" descr="oui_non.jpg"/>
          <p:cNvPicPr>
            <a:picLocks noChangeAspect="1"/>
          </p:cNvPicPr>
          <p:nvPr/>
        </p:nvPicPr>
        <p:blipFill>
          <a:blip r:embed="rId3">
            <a:clrChange>
              <a:clrFrom>
                <a:srgbClr val="FFFFFF"/>
              </a:clrFrom>
              <a:clrTo>
                <a:srgbClr val="FFFFFF">
                  <a:alpha val="0"/>
                </a:srgbClr>
              </a:clrTo>
            </a:clrChange>
          </a:blip>
          <a:srcRect r="49961"/>
          <a:stretch>
            <a:fillRect/>
          </a:stretch>
        </p:blipFill>
        <p:spPr>
          <a:xfrm rot="20761758">
            <a:off x="6079968" y="4742473"/>
            <a:ext cx="2852892" cy="20986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TotalTime>
  <Words>524</Words>
  <Application>Microsoft Office PowerPoint</Application>
  <PresentationFormat>Affichage à l'écran (4:3)</PresentationFormat>
  <Paragraphs>13</Paragraphs>
  <Slides>19</Slides>
  <Notes>0</Notes>
  <HiddenSlides>0</HiddenSlides>
  <MMClips>0</MMClips>
  <ScaleCrop>false</ScaleCrop>
  <HeadingPairs>
    <vt:vector size="4" baseType="variant">
      <vt:variant>
        <vt:lpstr>Thème</vt:lpstr>
      </vt:variant>
      <vt:variant>
        <vt:i4>1</vt:i4>
      </vt:variant>
      <vt:variant>
        <vt:lpstr>Titres des diapositives</vt:lpstr>
      </vt:variant>
      <vt:variant>
        <vt:i4>19</vt:i4>
      </vt:variant>
    </vt:vector>
  </HeadingPairs>
  <TitlesOfParts>
    <vt:vector size="20" baseType="lpstr">
      <vt:lpstr>Thème Office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Cécile</dc:creator>
  <cp:lastModifiedBy>Cécile</cp:lastModifiedBy>
  <cp:revision>2</cp:revision>
  <dcterms:created xsi:type="dcterms:W3CDTF">2018-12-10T13:16:40Z</dcterms:created>
  <dcterms:modified xsi:type="dcterms:W3CDTF">2018-12-10T14:33:01Z</dcterms:modified>
</cp:coreProperties>
</file>