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58" r:id="rId16"/>
    <p:sldId id="259" r:id="rId17"/>
    <p:sldId id="272" r:id="rId18"/>
    <p:sldId id="274" r:id="rId19"/>
    <p:sldId id="275" r:id="rId20"/>
    <p:sldId id="276" r:id="rId21"/>
    <p:sldId id="277" r:id="rId22"/>
    <p:sldId id="280" r:id="rId23"/>
    <p:sldId id="281" r:id="rId24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9E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2544" y="-32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7" y="3081868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2" y="3081868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4407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29699"/>
            <a:ext cx="1157288" cy="1126807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7" y="529699"/>
            <a:ext cx="3357563" cy="112680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D7B91-CAC6-4809-82EA-9F3D2D7A6E93}" type="datetimeFigureOut">
              <a:rPr lang="fr-FR" smtClean="0"/>
              <a:pPr/>
              <a:t>14/09/2018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rde 3"/>
          <p:cNvSpPr/>
          <p:nvPr/>
        </p:nvSpPr>
        <p:spPr>
          <a:xfrm rot="17528399">
            <a:off x="-1750573" y="-4279288"/>
            <a:ext cx="11197861" cy="9820585"/>
          </a:xfrm>
          <a:prstGeom prst="chord">
            <a:avLst>
              <a:gd name="adj1" fmla="val 2636599"/>
              <a:gd name="adj2" fmla="val 1620000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28604" y="95217"/>
            <a:ext cx="59293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8000" dirty="0" smtClean="0">
                <a:solidFill>
                  <a:schemeClr val="bg1"/>
                </a:solidFill>
                <a:latin typeface="Autumn in November" pitchFamily="2" charset="0"/>
              </a:rPr>
              <a:t>Cahier </a:t>
            </a:r>
          </a:p>
          <a:p>
            <a:pPr algn="ctr">
              <a:lnSpc>
                <a:spcPct val="200000"/>
              </a:lnSpc>
            </a:pPr>
            <a:r>
              <a:rPr lang="fr-FR" sz="6000" dirty="0" smtClean="0">
                <a:solidFill>
                  <a:schemeClr val="bg1"/>
                </a:solidFill>
                <a:latin typeface="cinnamon cake" pitchFamily="2" charset="0"/>
              </a:rPr>
              <a:t>de l’enseignant</a:t>
            </a: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11266" name="Picture 2" descr="Image result for Ã©tiquette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r="17459"/>
          <a:stretch>
            <a:fillRect/>
          </a:stretch>
        </p:blipFill>
        <p:spPr bwMode="auto">
          <a:xfrm>
            <a:off x="1428736" y="6024570"/>
            <a:ext cx="4357718" cy="2691838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1571612" y="6459550"/>
            <a:ext cx="392909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Cursive standard" pitchFamily="2" charset="0"/>
              </a:rPr>
              <a:t>nom</a:t>
            </a:r>
            <a:endParaRPr lang="fr-FR" sz="2400" dirty="0" smtClean="0">
              <a:solidFill>
                <a:schemeClr val="accent5">
                  <a:lumMod val="75000"/>
                </a:schemeClr>
              </a:solidFill>
              <a:latin typeface="Cursive standard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42984" y="8882092"/>
            <a:ext cx="5072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Année  scolaire  2018-2019</a:t>
            </a:r>
            <a:endParaRPr lang="fr-FR" sz="3200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528149" y="-4938989"/>
            <a:ext cx="5444512" cy="8659372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76288"/>
            <a:ext cx="592935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5400" dirty="0" smtClean="0">
                <a:solidFill>
                  <a:schemeClr val="bg1"/>
                </a:solidFill>
                <a:latin typeface="Autumn in November" pitchFamily="2" charset="0"/>
              </a:rPr>
              <a:t>Calendrier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61989" y="1809728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2402705" y="1809728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4643446" y="1809728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428604" y="138110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septembre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571744" y="138110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octobre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929198" y="138110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novembre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graphicFrame>
        <p:nvGraphicFramePr>
          <p:cNvPr id="19" name="Tableau 18"/>
          <p:cNvGraphicFramePr>
            <a:graphicFrameLocks noGrp="1"/>
          </p:cNvGraphicFramePr>
          <p:nvPr/>
        </p:nvGraphicFramePr>
        <p:xfrm>
          <a:off x="142852" y="3809992"/>
          <a:ext cx="2124003" cy="173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/>
        </p:nvGraphicFramePr>
        <p:xfrm>
          <a:off x="2383568" y="3809992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/>
        </p:nvGraphicFramePr>
        <p:xfrm>
          <a:off x="4624309" y="3809992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409467" y="338136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décembre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552607" y="338136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janvier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910061" y="338136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février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/>
        </p:nvGraphicFramePr>
        <p:xfrm>
          <a:off x="142852" y="5881694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Tableau 25"/>
          <p:cNvGraphicFramePr>
            <a:graphicFrameLocks noGrp="1"/>
          </p:cNvGraphicFramePr>
          <p:nvPr/>
        </p:nvGraphicFramePr>
        <p:xfrm>
          <a:off x="2383568" y="5881694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Tableau 26"/>
          <p:cNvGraphicFramePr>
            <a:graphicFrameLocks noGrp="1"/>
          </p:cNvGraphicFramePr>
          <p:nvPr/>
        </p:nvGraphicFramePr>
        <p:xfrm>
          <a:off x="4624309" y="5881694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ZoneTexte 27"/>
          <p:cNvSpPr txBox="1"/>
          <p:nvPr/>
        </p:nvSpPr>
        <p:spPr>
          <a:xfrm>
            <a:off x="409467" y="545306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mars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552607" y="545306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avril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910061" y="545306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mai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graphicFrame>
        <p:nvGraphicFramePr>
          <p:cNvPr id="31" name="Tableau 30"/>
          <p:cNvGraphicFramePr>
            <a:graphicFrameLocks noGrp="1"/>
          </p:cNvGraphicFramePr>
          <p:nvPr/>
        </p:nvGraphicFramePr>
        <p:xfrm>
          <a:off x="142852" y="7953396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2" name="Tableau 31"/>
          <p:cNvGraphicFramePr>
            <a:graphicFrameLocks noGrp="1"/>
          </p:cNvGraphicFramePr>
          <p:nvPr/>
        </p:nvGraphicFramePr>
        <p:xfrm>
          <a:off x="2383568" y="7953396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3" name="Tableau 32"/>
          <p:cNvGraphicFramePr>
            <a:graphicFrameLocks noGrp="1"/>
          </p:cNvGraphicFramePr>
          <p:nvPr/>
        </p:nvGraphicFramePr>
        <p:xfrm>
          <a:off x="4624309" y="7953396"/>
          <a:ext cx="2124003" cy="148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29"/>
                <a:gridCol w="303429"/>
                <a:gridCol w="303429"/>
                <a:gridCol w="303429"/>
                <a:gridCol w="303429"/>
                <a:gridCol w="303429"/>
                <a:gridCol w="303429"/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</a:t>
                      </a:r>
                      <a:endParaRPr lang="fr-FR" sz="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19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20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22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23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24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25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20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26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27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28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29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Ruluko" pitchFamily="2" charset="0"/>
                        </a:rPr>
                        <a:t>30</a:t>
                      </a:r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solidFill>
                            <a:srgbClr val="D69E00"/>
                          </a:solidFill>
                          <a:latin typeface="Ruluko" pitchFamily="2" charset="0"/>
                        </a:rPr>
                        <a:t>31</a:t>
                      </a:r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" name="ZoneTexte 33"/>
          <p:cNvSpPr txBox="1"/>
          <p:nvPr/>
        </p:nvSpPr>
        <p:spPr>
          <a:xfrm>
            <a:off x="409467" y="752476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juin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552607" y="752476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juillet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910061" y="752476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août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929198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857892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429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142984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071678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000372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6000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85789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89600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14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14298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07167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00037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960000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85789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89600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14290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142984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071678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00037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960000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85789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896000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14290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142984" y="7080783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071678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00037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960000" y="7080783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85789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4896000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Octobre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14290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42984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12182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040876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969570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898264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857892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17618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1429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07167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00037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000504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92919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817388" y="3024174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21442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5253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143116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071810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00050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929198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888826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17618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14290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07167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071810" y="5723461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000504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92919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5888826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17618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14290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071678" y="7096140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Novembre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071810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00504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929198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857892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429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142984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102612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00504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03861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92919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85789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14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14298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102612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00050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03861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92919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857892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14290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142984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2102612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000504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038612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92919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5857892" y="5723461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14290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142984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102612" y="7080783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000504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038612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Décembre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929198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857892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429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142984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071678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000372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6000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85789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89600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14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14298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07167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00037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960000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85789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89600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14290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142984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071678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00037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960000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85789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896000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14290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142984" y="7080783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071678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00037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960000" y="7080783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85789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4896000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Janvier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142984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71678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040876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969570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898264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826958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14290" y="308293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04876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142984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07181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000504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92919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85789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14290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11218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150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07181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000504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92919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857892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214290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11218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150290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071810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4000504" y="5723461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92919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85789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14290" y="7080783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11218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1150290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3071810" y="7096140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Février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000504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929198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857892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1429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142984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071678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031306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92919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967306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85789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14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14298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07167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031306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92919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967306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85789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14290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142984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07167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031306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92919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967306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857892" y="5738818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214290" y="7080783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142984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071678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031306" y="7080783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Mars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000504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929198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857892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1429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142984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071678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031306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92919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967306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85789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14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14298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07167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031306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92919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967306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85789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14290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142984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07167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031306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92919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967306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857892" y="5738818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214290" y="7080783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142984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071678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031306" y="7080783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929198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967306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585789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Avril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85728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14422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12182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040876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969570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898264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857892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17618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1429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143116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07181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000504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92919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888826" y="3024174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17618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14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143116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071810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00050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929198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888826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17618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14290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143116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071810" y="5723461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000504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92919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5888826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17618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14290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Mai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214422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43116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040876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969570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898264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826958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1429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104876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142984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07181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000504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92919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85789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14290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11218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150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07181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000504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92919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857892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245224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143116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181224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071810" y="5738818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4000504" y="5738818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929198" y="5738818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857892" y="5738818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14290" y="7096140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104876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1142984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3071810" y="7096140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Juin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929198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857892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429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142984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071678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000372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6000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85789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89600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14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14298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07167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00037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960000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85789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89600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14290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142984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071678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00037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960000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85789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896000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14290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142984" y="7080783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071678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00037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960000" y="7080783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85789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4896000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Juillet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14290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42984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12182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040876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969570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898264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857892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17618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1429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143116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071810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000504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92919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888826" y="3024174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17618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14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143116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071810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00050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929198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888826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176182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14290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143116" y="5738818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071810" y="5738818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000504" y="5738818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929198" y="5738818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5888826" y="5738818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176182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14290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071678" y="7096140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Août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1989" y="1238224"/>
          <a:ext cx="6552000" cy="7103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936000"/>
                <a:gridCol w="936000"/>
                <a:gridCol w="936000"/>
                <a:gridCol w="936000"/>
                <a:gridCol w="936000"/>
                <a:gridCol w="936000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lunDi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marDI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merCREDI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jeuDI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venDREDI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samEDI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laire Hand" pitchFamily="2" charset="0"/>
                        </a:rPr>
                        <a:t>dimANCHE</a:t>
                      </a:r>
                      <a:endParaRPr lang="fr-FR" sz="15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laire Han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49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rgbClr val="D69E00"/>
                        </a:solidFill>
                        <a:latin typeface="Ruluko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071810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00504" y="1725612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929198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857892" y="1738290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4290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142984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102612" y="3024174"/>
            <a:ext cx="285752" cy="29843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00504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03861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utumn in November" pitchFamily="2" charset="0"/>
              </a:rPr>
              <a:t>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929198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857892" y="3024174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14290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14298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102612" y="4381496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000504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038612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929198" y="4381496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857892" y="4381496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14290" y="5723461"/>
            <a:ext cx="357190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19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142984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2102612" y="5723461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000504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23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038612" y="5723461"/>
            <a:ext cx="46182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22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929198" y="5723461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24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5857892" y="5723461"/>
            <a:ext cx="500066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25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14290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26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142984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27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102612" y="7080783"/>
            <a:ext cx="397694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28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000504" y="7080783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30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038612" y="7080783"/>
            <a:ext cx="39038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29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57166" y="8544196"/>
            <a:ext cx="6215106" cy="112371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Notes…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929198" y="7096140"/>
            <a:ext cx="428628" cy="301109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utumn in November" pitchFamily="2" charset="0"/>
              </a:rPr>
              <a:t>31</a:t>
            </a:r>
            <a:endParaRPr lang="fr-FR" sz="1200" dirty="0">
              <a:solidFill>
                <a:schemeClr val="bg1"/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113350" y="-5767872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71480" y="-402573"/>
            <a:ext cx="5929354" cy="364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Semaine du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14291" y="795684"/>
          <a:ext cx="6429419" cy="8874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8627"/>
                <a:gridCol w="2000264"/>
                <a:gridCol w="2000264"/>
                <a:gridCol w="2000264"/>
              </a:tblGrid>
              <a:tr h="37084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Lundi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Mardi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Mercredi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M1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M2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M3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M4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S1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S2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S3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44326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S4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443264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innamon cake" pitchFamily="2" charset="0"/>
                        </a:rPr>
                        <a:t>Soirée</a:t>
                      </a:r>
                      <a:endParaRPr lang="fr-FR" sz="800" dirty="0">
                        <a:latin typeface="cinnamon cake" pitchFamily="2" charset="0"/>
                      </a:endParaRPr>
                    </a:p>
                  </a:txBody>
                  <a:tcPr vert="wordArtVert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-1427316" y="-5910749"/>
            <a:ext cx="5203965" cy="8440030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-642966" y="-619164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….. au …...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1414" y="795684"/>
          <a:ext cx="4429155" cy="8874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8627"/>
                <a:gridCol w="2000264"/>
                <a:gridCol w="2000264"/>
              </a:tblGrid>
              <a:tr h="37084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Jeudi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Vendredi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M1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M2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M3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M4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S1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S2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S3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44326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innamon cake" pitchFamily="2" charset="0"/>
                        </a:rPr>
                        <a:t>S4</a:t>
                      </a:r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  <a:tr h="443264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innamon cake" pitchFamily="2" charset="0"/>
                        </a:rPr>
                        <a:t>Soirée</a:t>
                      </a:r>
                      <a:endParaRPr lang="fr-FR" sz="800" dirty="0">
                        <a:latin typeface="cinnamon cake" pitchFamily="2" charset="0"/>
                      </a:endParaRPr>
                    </a:p>
                  </a:txBody>
                  <a:tcPr vert="wordArtVert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643446" y="95216"/>
            <a:ext cx="2143116" cy="7125891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To do !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………….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43446" y="7310454"/>
            <a:ext cx="2071702" cy="2308503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Autumn in November" pitchFamily="2" charset="0"/>
              </a:rPr>
              <a:t>Week-end !</a:t>
            </a: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 smtClean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  <a:p>
            <a:pPr algn="ctr"/>
            <a:endParaRPr lang="fr-FR" dirty="0">
              <a:solidFill>
                <a:schemeClr val="accent5">
                  <a:lumMod val="75000"/>
                </a:schemeClr>
              </a:solidFill>
              <a:latin typeface="Autumn in November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-218661" y="-6145412"/>
            <a:ext cx="5866560" cy="9490274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57166" y="-384522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Codes d’accès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500042" y="1738290"/>
          <a:ext cx="6000792" cy="772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64"/>
                <a:gridCol w="2000264"/>
                <a:gridCol w="2000264"/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hat's Font Folks!" pitchFamily="66" charset="0"/>
                        </a:rPr>
                        <a:t>Sites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hat's Font Folks!" pitchFamily="66" charset="0"/>
                        </a:rPr>
                        <a:t>Identifiant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hat's Font Folks!" pitchFamily="66" charset="0"/>
                        </a:rPr>
                        <a:t>Mot de passe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-218661" y="-6145412"/>
            <a:ext cx="5866560" cy="9490274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57166" y="-384522"/>
            <a:ext cx="5929354" cy="3394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 smtClean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1434" y="881034"/>
          <a:ext cx="6715152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976"/>
                <a:gridCol w="678897"/>
                <a:gridCol w="678897"/>
                <a:gridCol w="678897"/>
                <a:gridCol w="678897"/>
                <a:gridCol w="678897"/>
                <a:gridCol w="678897"/>
                <a:gridCol w="678897"/>
                <a:gridCol w="678897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hat's Font Folks!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-218661" y="-6145412"/>
            <a:ext cx="5866560" cy="9490274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42918" y="-227790"/>
            <a:ext cx="5929354" cy="3394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 smtClean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1434" y="881034"/>
          <a:ext cx="6715152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976"/>
                <a:gridCol w="678897"/>
                <a:gridCol w="678897"/>
                <a:gridCol w="678897"/>
                <a:gridCol w="678897"/>
                <a:gridCol w="678897"/>
                <a:gridCol w="678897"/>
                <a:gridCol w="678897"/>
                <a:gridCol w="678897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hat's Font Folks!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-218661" y="-6154826"/>
            <a:ext cx="5866560" cy="9490274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57166" y="-54772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Compétences</a:t>
            </a:r>
            <a:endParaRPr lang="fr-FR" sz="3600" dirty="0" smtClean="0">
              <a:solidFill>
                <a:schemeClr val="bg1"/>
              </a:solidFill>
              <a:latin typeface="Autumn in November" pitchFamily="2" charset="0"/>
            </a:endParaRP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1434" y="881034"/>
          <a:ext cx="6715152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976"/>
                <a:gridCol w="678897"/>
                <a:gridCol w="678897"/>
                <a:gridCol w="678897"/>
                <a:gridCol w="678897"/>
                <a:gridCol w="678897"/>
                <a:gridCol w="678897"/>
                <a:gridCol w="678897"/>
                <a:gridCol w="678897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hat's Font Folks!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-218661" y="-6154826"/>
            <a:ext cx="5866560" cy="9490274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57166" y="-384522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Compétences</a:t>
            </a:r>
            <a:endParaRPr lang="fr-FR" sz="3600" dirty="0" smtClean="0">
              <a:solidFill>
                <a:schemeClr val="bg1"/>
              </a:solidFill>
              <a:latin typeface="Autumn in November" pitchFamily="2" charset="0"/>
            </a:endParaRP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1434" y="1011500"/>
          <a:ext cx="6715152" cy="8750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976"/>
                <a:gridCol w="678897"/>
                <a:gridCol w="678897"/>
                <a:gridCol w="678897"/>
                <a:gridCol w="678897"/>
                <a:gridCol w="678897"/>
                <a:gridCol w="678897"/>
                <a:gridCol w="678897"/>
                <a:gridCol w="678897"/>
              </a:tblGrid>
              <a:tr h="516029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hat's Font Folks!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083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de 1"/>
          <p:cNvSpPr/>
          <p:nvPr/>
        </p:nvSpPr>
        <p:spPr>
          <a:xfrm rot="17528399">
            <a:off x="-218660" y="-5859660"/>
            <a:ext cx="5866560" cy="9490274"/>
          </a:xfrm>
          <a:prstGeom prst="chord">
            <a:avLst>
              <a:gd name="adj1" fmla="val 2955268"/>
              <a:gd name="adj2" fmla="val 1560313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57167" y="-98770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 smtClean="0">
                <a:solidFill>
                  <a:schemeClr val="bg1"/>
                </a:solidFill>
                <a:latin typeface="Autumn in November" pitchFamily="2" charset="0"/>
              </a:rPr>
              <a:t>Elève</a:t>
            </a:r>
            <a:endParaRPr lang="fr-FR" sz="4400" dirty="0" smtClean="0">
              <a:solidFill>
                <a:schemeClr val="bg1"/>
              </a:solidFill>
              <a:latin typeface="Autumn in November" pitchFamily="2" charset="0"/>
            </a:endParaRP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42852" y="1738290"/>
            <a:ext cx="6572272" cy="1021556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Contacts :</a:t>
            </a:r>
          </a:p>
          <a:p>
            <a:endParaRPr lang="fr-FR" dirty="0" smtClean="0"/>
          </a:p>
          <a:p>
            <a:endParaRPr lang="fr-FR" dirty="0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357166" y="3167050"/>
          <a:ext cx="6215106" cy="64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128"/>
                <a:gridCol w="3569152"/>
                <a:gridCol w="1928826"/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Trim.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Appréciations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Idées projet</a:t>
                      </a:r>
                      <a:r>
                        <a:rPr lang="fr-FR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 pro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357166" y="238092"/>
          <a:ext cx="6215106" cy="317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2537423"/>
                <a:gridCol w="2748989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Dates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Lieu de stage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Bilan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357166" y="3667116"/>
          <a:ext cx="6215106" cy="40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5286412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Dates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innamon cake" pitchFamily="2" charset="0"/>
                        </a:rPr>
                        <a:t>Rencontres et réunions </a:t>
                      </a:r>
                      <a:endParaRPr lang="fr-FR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42852" y="7953396"/>
            <a:ext cx="6572272" cy="1634490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  <a:latin typeface="cinnamon cake" pitchFamily="2" charset="0"/>
              </a:rPr>
              <a:t>Prise en charge et diagnostiques :</a:t>
            </a:r>
          </a:p>
          <a:p>
            <a:endParaRPr lang="fr-FR" dirty="0" smtClean="0">
              <a:solidFill>
                <a:schemeClr val="accent5">
                  <a:lumMod val="75000"/>
                </a:schemeClr>
              </a:solidFill>
              <a:latin typeface="cinnamon cake" pitchFamily="2" charset="0"/>
            </a:endParaRPr>
          </a:p>
          <a:p>
            <a:endParaRPr lang="fr-FR" dirty="0" smtClean="0">
              <a:solidFill>
                <a:schemeClr val="accent5">
                  <a:lumMod val="75000"/>
                </a:schemeClr>
              </a:solidFill>
              <a:latin typeface="cinnamon cake" pitchFamily="2" charset="0"/>
            </a:endParaRP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9507</TotalTime>
  <Words>1054</Words>
  <Application>Microsoft Office PowerPoint</Application>
  <PresentationFormat>Format A4 (210 x 297 mm)</PresentationFormat>
  <Paragraphs>1044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</cp:lastModifiedBy>
  <cp:revision>124</cp:revision>
  <dcterms:created xsi:type="dcterms:W3CDTF">2018-06-14T07:25:45Z</dcterms:created>
  <dcterms:modified xsi:type="dcterms:W3CDTF">2018-09-14T15:53:26Z</dcterms:modified>
</cp:coreProperties>
</file>