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906000" cy="6858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E582"/>
    <a:srgbClr val="D2FDCB"/>
    <a:srgbClr val="CAE5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385" autoAdjust="0"/>
    <p:restoredTop sz="94660"/>
  </p:normalViewPr>
  <p:slideViewPr>
    <p:cSldViewPr snapToGrid="0">
      <p:cViewPr varScale="1">
        <p:scale>
          <a:sx n="92" d="100"/>
          <a:sy n="92" d="100"/>
        </p:scale>
        <p:origin x="94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A49B-3CEF-432C-B112-3021C1ED9804}" type="datetimeFigureOut">
              <a:rPr lang="fr-FR" smtClean="0"/>
              <a:t>28/08/2016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BDF7F-CEB5-4F56-A2BE-759B3EF7DD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3377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A49B-3CEF-432C-B112-3021C1ED9804}" type="datetimeFigureOut">
              <a:rPr lang="fr-FR" smtClean="0"/>
              <a:t>28/08/2016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BDF7F-CEB5-4F56-A2BE-759B3EF7DD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2964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A49B-3CEF-432C-B112-3021C1ED9804}" type="datetimeFigureOut">
              <a:rPr lang="fr-FR" smtClean="0"/>
              <a:t>28/08/2016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BDF7F-CEB5-4F56-A2BE-759B3EF7DD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475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A49B-3CEF-432C-B112-3021C1ED9804}" type="datetimeFigureOut">
              <a:rPr lang="fr-FR" smtClean="0"/>
              <a:t>28/08/2016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BDF7F-CEB5-4F56-A2BE-759B3EF7DD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1751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A49B-3CEF-432C-B112-3021C1ED9804}" type="datetimeFigureOut">
              <a:rPr lang="fr-FR" smtClean="0"/>
              <a:t>28/08/2016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BDF7F-CEB5-4F56-A2BE-759B3EF7DD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5214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A49B-3CEF-432C-B112-3021C1ED9804}" type="datetimeFigureOut">
              <a:rPr lang="fr-FR" smtClean="0"/>
              <a:t>28/08/2016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BDF7F-CEB5-4F56-A2BE-759B3EF7DD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204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A49B-3CEF-432C-B112-3021C1ED9804}" type="datetimeFigureOut">
              <a:rPr lang="fr-FR" smtClean="0"/>
              <a:t>28/08/2016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BDF7F-CEB5-4F56-A2BE-759B3EF7DD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664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A49B-3CEF-432C-B112-3021C1ED9804}" type="datetimeFigureOut">
              <a:rPr lang="fr-FR" smtClean="0"/>
              <a:t>28/08/2016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BDF7F-CEB5-4F56-A2BE-759B3EF7DD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6331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A49B-3CEF-432C-B112-3021C1ED9804}" type="datetimeFigureOut">
              <a:rPr lang="fr-FR" smtClean="0"/>
              <a:t>28/08/2016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BDF7F-CEB5-4F56-A2BE-759B3EF7DD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8587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A49B-3CEF-432C-B112-3021C1ED9804}" type="datetimeFigureOut">
              <a:rPr lang="fr-FR" smtClean="0"/>
              <a:t>28/08/2016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BDF7F-CEB5-4F56-A2BE-759B3EF7DD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5810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A49B-3CEF-432C-B112-3021C1ED9804}" type="datetimeFigureOut">
              <a:rPr lang="fr-FR" smtClean="0"/>
              <a:t>28/08/2016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BDF7F-CEB5-4F56-A2BE-759B3EF7DD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970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3A49B-3CEF-432C-B112-3021C1ED9804}" type="datetimeFigureOut">
              <a:rPr lang="fr-FR" smtClean="0"/>
              <a:t>28/08/2016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BDF7F-CEB5-4F56-A2BE-759B3EF7DD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2342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17" Type="http://schemas.openxmlformats.org/officeDocument/2006/relationships/image" Target="../media/image32.jpeg"/><Relationship Id="rId2" Type="http://schemas.openxmlformats.org/officeDocument/2006/relationships/image" Target="../media/image17.png"/><Relationship Id="rId16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jpeg"/><Relationship Id="rId10" Type="http://schemas.openxmlformats.org/officeDocument/2006/relationships/image" Target="../media/image25.png"/><Relationship Id="rId4" Type="http://schemas.openxmlformats.org/officeDocument/2006/relationships/image" Target="../media/image19.jpeg"/><Relationship Id="rId9" Type="http://schemas.openxmlformats.org/officeDocument/2006/relationships/image" Target="../media/image24.jpeg"/><Relationship Id="rId1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jpeg"/><Relationship Id="rId17" Type="http://schemas.openxmlformats.org/officeDocument/2006/relationships/image" Target="../media/image48.jpeg"/><Relationship Id="rId2" Type="http://schemas.openxmlformats.org/officeDocument/2006/relationships/image" Target="../media/image33.png"/><Relationship Id="rId16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11" Type="http://schemas.openxmlformats.org/officeDocument/2006/relationships/image" Target="../media/image42.jpeg"/><Relationship Id="rId5" Type="http://schemas.openxmlformats.org/officeDocument/2006/relationships/image" Target="../media/image36.png"/><Relationship Id="rId15" Type="http://schemas.openxmlformats.org/officeDocument/2006/relationships/image" Target="../media/image46.jpeg"/><Relationship Id="rId10" Type="http://schemas.openxmlformats.org/officeDocument/2006/relationships/image" Target="../media/image41.png"/><Relationship Id="rId4" Type="http://schemas.openxmlformats.org/officeDocument/2006/relationships/image" Target="../media/image35.jpe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>
          <a:xfrm>
            <a:off x="41564" y="41564"/>
            <a:ext cx="2431473" cy="31692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ZoneTexte 53"/>
          <p:cNvSpPr txBox="1"/>
          <p:nvPr/>
        </p:nvSpPr>
        <p:spPr>
          <a:xfrm>
            <a:off x="145473" y="187037"/>
            <a:ext cx="2223654" cy="449878"/>
          </a:xfrm>
          <a:prstGeom prst="horizontalScroll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ChocolateBox" pitchFamily="2" charset="0"/>
              </a:rPr>
              <a:t>La bataille d’Alésia</a:t>
            </a:r>
            <a:endParaRPr lang="fr-FR" sz="1600" dirty="0">
              <a:latin typeface="ChocolateBox" pitchFamily="2" charset="0"/>
            </a:endParaRPr>
          </a:p>
        </p:txBody>
      </p:sp>
      <p:pic>
        <p:nvPicPr>
          <p:cNvPr id="55" name="Picture 2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37" y="782388"/>
            <a:ext cx="2150918" cy="1431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Rectangle 59"/>
          <p:cNvSpPr/>
          <p:nvPr/>
        </p:nvSpPr>
        <p:spPr>
          <a:xfrm>
            <a:off x="2473037" y="41564"/>
            <a:ext cx="2431473" cy="31692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ZoneTexte 60"/>
          <p:cNvSpPr txBox="1"/>
          <p:nvPr/>
        </p:nvSpPr>
        <p:spPr>
          <a:xfrm>
            <a:off x="2576946" y="187037"/>
            <a:ext cx="2223654" cy="368082"/>
          </a:xfrm>
          <a:prstGeom prst="horizontalScroll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ChocolateBox" pitchFamily="2" charset="0"/>
              </a:rPr>
              <a:t>Début du christianisme</a:t>
            </a:r>
            <a:endParaRPr lang="fr-FR" sz="1200" dirty="0">
              <a:latin typeface="ChocolateBox" pitchFamily="2" charset="0"/>
            </a:endParaRPr>
          </a:p>
        </p:txBody>
      </p:sp>
      <p:pic>
        <p:nvPicPr>
          <p:cNvPr id="62" name="Picture 4" descr="Afficher l'image d'orig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893" y="636915"/>
            <a:ext cx="1585760" cy="2106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Rectangle 66"/>
          <p:cNvSpPr/>
          <p:nvPr/>
        </p:nvSpPr>
        <p:spPr>
          <a:xfrm>
            <a:off x="4904509" y="33666"/>
            <a:ext cx="2431473" cy="31692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Rectangle 71"/>
          <p:cNvSpPr/>
          <p:nvPr/>
        </p:nvSpPr>
        <p:spPr>
          <a:xfrm>
            <a:off x="7335983" y="41564"/>
            <a:ext cx="2431473" cy="31692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ZoneTexte 72"/>
          <p:cNvSpPr txBox="1"/>
          <p:nvPr/>
        </p:nvSpPr>
        <p:spPr>
          <a:xfrm>
            <a:off x="7439892" y="187037"/>
            <a:ext cx="2223654" cy="408980"/>
          </a:xfrm>
          <a:prstGeom prst="horizontalScroll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hocolateBox" pitchFamily="2" charset="0"/>
              </a:rPr>
              <a:t>Première croisade</a:t>
            </a:r>
            <a:endParaRPr lang="fr-FR" sz="1400" dirty="0">
              <a:latin typeface="ChocolateBox" pitchFamily="2" charset="0"/>
            </a:endParaRPr>
          </a:p>
        </p:txBody>
      </p:sp>
      <p:sp>
        <p:nvSpPr>
          <p:cNvPr id="76" name="ZoneTexte 75"/>
          <p:cNvSpPr txBox="1"/>
          <p:nvPr/>
        </p:nvSpPr>
        <p:spPr>
          <a:xfrm>
            <a:off x="5004810" y="82140"/>
            <a:ext cx="2223654" cy="695265"/>
          </a:xfrm>
          <a:prstGeom prst="horizontalScroll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hocolateBox" pitchFamily="2" charset="0"/>
              </a:rPr>
              <a:t>Couronnement de Charlemagne</a:t>
            </a:r>
            <a:endParaRPr lang="fr-FR" sz="1400" dirty="0">
              <a:latin typeface="ChocolateBox" pitchFamily="2" charset="0"/>
            </a:endParaRPr>
          </a:p>
        </p:txBody>
      </p:sp>
      <p:pic>
        <p:nvPicPr>
          <p:cNvPr id="77" name="Picture 6" descr="Afficher l'image d'origi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484" y="905853"/>
            <a:ext cx="2021523" cy="18377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8" descr="Afficher l'image d'orig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893" y="831986"/>
            <a:ext cx="2220044" cy="18577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Rectangle 80"/>
          <p:cNvSpPr/>
          <p:nvPr/>
        </p:nvSpPr>
        <p:spPr>
          <a:xfrm>
            <a:off x="41564" y="3196257"/>
            <a:ext cx="2431473" cy="31692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2" name="ZoneTexte 81"/>
          <p:cNvSpPr txBox="1"/>
          <p:nvPr/>
        </p:nvSpPr>
        <p:spPr>
          <a:xfrm>
            <a:off x="145473" y="3341730"/>
            <a:ext cx="2223654" cy="408980"/>
          </a:xfrm>
          <a:prstGeom prst="horizontalScroll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hocolateBox" pitchFamily="2" charset="0"/>
              </a:rPr>
              <a:t>Voyage de Colomb</a:t>
            </a:r>
            <a:endParaRPr lang="fr-FR" sz="1400" dirty="0">
              <a:latin typeface="ChocolateBox" pitchFamily="2" charset="0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2473037" y="3196257"/>
            <a:ext cx="2431473" cy="31692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9" name="ZoneTexte 88"/>
          <p:cNvSpPr txBox="1"/>
          <p:nvPr/>
        </p:nvSpPr>
        <p:spPr>
          <a:xfrm>
            <a:off x="2576946" y="3341730"/>
            <a:ext cx="2223654" cy="368082"/>
          </a:xfrm>
          <a:prstGeom prst="horizontalScroll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ChocolateBox" pitchFamily="2" charset="0"/>
              </a:rPr>
              <a:t>Règne de Louis XIV</a:t>
            </a:r>
            <a:endParaRPr lang="fr-FR" sz="1200" dirty="0">
              <a:latin typeface="ChocolateBox" pitchFamily="2" charset="0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4904509" y="3188359"/>
            <a:ext cx="2431473" cy="31692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0" name="Rectangle 99"/>
          <p:cNvSpPr/>
          <p:nvPr/>
        </p:nvSpPr>
        <p:spPr>
          <a:xfrm>
            <a:off x="7335983" y="3196257"/>
            <a:ext cx="2431473" cy="31692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1" name="ZoneTexte 100"/>
          <p:cNvSpPr txBox="1"/>
          <p:nvPr/>
        </p:nvSpPr>
        <p:spPr>
          <a:xfrm>
            <a:off x="7439892" y="3341730"/>
            <a:ext cx="2223654" cy="368082"/>
          </a:xfrm>
          <a:prstGeom prst="horizontalScroll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ChocolateBox" pitchFamily="2" charset="0"/>
              </a:rPr>
              <a:t>Sacre de Napoléon Ier</a:t>
            </a:r>
            <a:endParaRPr lang="fr-FR" sz="1200" baseline="30000" dirty="0">
              <a:latin typeface="ChocolateBox" pitchFamily="2" charset="0"/>
            </a:endParaRPr>
          </a:p>
        </p:txBody>
      </p:sp>
      <p:sp>
        <p:nvSpPr>
          <p:cNvPr id="104" name="ZoneTexte 103"/>
          <p:cNvSpPr txBox="1"/>
          <p:nvPr/>
        </p:nvSpPr>
        <p:spPr>
          <a:xfrm>
            <a:off x="5004810" y="3331341"/>
            <a:ext cx="2223654" cy="408980"/>
          </a:xfrm>
          <a:prstGeom prst="horizontalScroll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hocolateBox" pitchFamily="2" charset="0"/>
              </a:rPr>
              <a:t>Prise de la Bastille</a:t>
            </a:r>
            <a:endParaRPr lang="fr-FR" sz="1400" dirty="0">
              <a:latin typeface="ChocolateBox" pitchFamily="2" charset="0"/>
            </a:endParaRPr>
          </a:p>
        </p:txBody>
      </p:sp>
      <p:pic>
        <p:nvPicPr>
          <p:cNvPr id="1034" name="Picture 10" descr="Afficher l'image d'origin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73" y="3927298"/>
            <a:ext cx="2244437" cy="1404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Afficher l'image d'origin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826" y="3771345"/>
            <a:ext cx="1507827" cy="21424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Afficher l'image d'origin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984" y="3927298"/>
            <a:ext cx="2197480" cy="1739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Afficher l'image d'origin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967" y="3763605"/>
            <a:ext cx="1294551" cy="20971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QR Cod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16" y="2745993"/>
            <a:ext cx="402076" cy="402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QR Code christianisme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390" y="2784279"/>
            <a:ext cx="376698" cy="376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QR Code charlemagne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865" y="2775006"/>
            <a:ext cx="373063" cy="37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 4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83440" y="2726357"/>
            <a:ext cx="416107" cy="416107"/>
          </a:xfrm>
          <a:prstGeom prst="rect">
            <a:avLst/>
          </a:prstGeom>
        </p:spPr>
      </p:pic>
      <p:pic>
        <p:nvPicPr>
          <p:cNvPr id="1048" name="Picture 24" descr="QR Code voyage colomb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16" y="5874451"/>
            <a:ext cx="431533" cy="431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QR Code louis xiv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449" y="5979007"/>
            <a:ext cx="378579" cy="378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QR Code prise de la bastille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387" y="5883141"/>
            <a:ext cx="357541" cy="357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QR Code sacre napoleon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0859" y="5913762"/>
            <a:ext cx="388885" cy="388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310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41564" y="41564"/>
            <a:ext cx="2431473" cy="31692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/>
        </p:nvSpPr>
        <p:spPr>
          <a:xfrm>
            <a:off x="145473" y="128981"/>
            <a:ext cx="2223654" cy="408980"/>
          </a:xfrm>
          <a:prstGeom prst="horizontalScroll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hocolateBox" pitchFamily="2" charset="0"/>
              </a:rPr>
              <a:t>Suffrage Universel</a:t>
            </a:r>
            <a:endParaRPr lang="fr-FR" sz="1400" dirty="0">
              <a:latin typeface="ChocolateBox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473037" y="41564"/>
            <a:ext cx="2431473" cy="31692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2576946" y="128981"/>
            <a:ext cx="2223654" cy="368082"/>
          </a:xfrm>
          <a:prstGeom prst="horizontalScroll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ChocolateBox" pitchFamily="2" charset="0"/>
              </a:rPr>
              <a:t>Abolition de l’esclavage</a:t>
            </a:r>
            <a:endParaRPr lang="fr-FR" sz="1200" dirty="0">
              <a:latin typeface="ChocolateBox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904509" y="33666"/>
            <a:ext cx="2431473" cy="31692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/>
        </p:nvSpPr>
        <p:spPr>
          <a:xfrm>
            <a:off x="7335983" y="41564"/>
            <a:ext cx="2431473" cy="31692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/>
          <p:cNvSpPr txBox="1"/>
          <p:nvPr/>
        </p:nvSpPr>
        <p:spPr>
          <a:xfrm>
            <a:off x="7439892" y="85439"/>
            <a:ext cx="2223654" cy="695265"/>
          </a:xfrm>
          <a:prstGeom prst="horizontalScroll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hocolateBox" pitchFamily="2" charset="0"/>
              </a:rPr>
              <a:t>Séparation des Eglises et de l’Etat</a:t>
            </a:r>
            <a:endParaRPr lang="fr-FR" sz="1400" dirty="0">
              <a:latin typeface="ChocolateBox" pitchFamily="2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5004810" y="82140"/>
            <a:ext cx="2223654" cy="408980"/>
          </a:xfrm>
          <a:prstGeom prst="horizontalScroll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hocolateBox" pitchFamily="2" charset="0"/>
              </a:rPr>
              <a:t>Lois Ferry</a:t>
            </a:r>
            <a:endParaRPr lang="fr-FR" sz="1400" dirty="0">
              <a:latin typeface="ChocolateBox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1564" y="3196257"/>
            <a:ext cx="2431473" cy="31692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/>
          <p:cNvSpPr txBox="1"/>
          <p:nvPr/>
        </p:nvSpPr>
        <p:spPr>
          <a:xfrm>
            <a:off x="145473" y="3341730"/>
            <a:ext cx="2223654" cy="408980"/>
          </a:xfrm>
          <a:prstGeom prst="horizontalScroll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hocolateBox" pitchFamily="2" charset="0"/>
              </a:rPr>
              <a:t>Bataille de Verdun</a:t>
            </a:r>
            <a:endParaRPr lang="fr-FR" sz="1400" dirty="0">
              <a:latin typeface="ChocolateBox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473037" y="3196257"/>
            <a:ext cx="2431473" cy="31692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/>
          <p:cNvSpPr txBox="1"/>
          <p:nvPr/>
        </p:nvSpPr>
        <p:spPr>
          <a:xfrm>
            <a:off x="2576946" y="3269160"/>
            <a:ext cx="2223654" cy="613470"/>
          </a:xfrm>
          <a:prstGeom prst="horizontalScroll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ChocolateBox" pitchFamily="2" charset="0"/>
              </a:rPr>
              <a:t>Armistice de la 1</a:t>
            </a:r>
            <a:r>
              <a:rPr lang="fr-FR" sz="1200" baseline="30000" dirty="0" smtClean="0">
                <a:latin typeface="ChocolateBox" pitchFamily="2" charset="0"/>
              </a:rPr>
              <a:t>ère</a:t>
            </a:r>
            <a:r>
              <a:rPr lang="fr-FR" sz="1200" dirty="0" smtClean="0">
                <a:latin typeface="ChocolateBox" pitchFamily="2" charset="0"/>
              </a:rPr>
              <a:t> Guerre Mondiale</a:t>
            </a:r>
            <a:endParaRPr lang="fr-FR" sz="1200" dirty="0">
              <a:latin typeface="ChocolateBox" pitchFamily="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904509" y="3188359"/>
            <a:ext cx="2431473" cy="31692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/>
          <p:cNvSpPr/>
          <p:nvPr/>
        </p:nvSpPr>
        <p:spPr>
          <a:xfrm>
            <a:off x="7335983" y="3196257"/>
            <a:ext cx="2431473" cy="31692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/>
          <p:cNvSpPr txBox="1"/>
          <p:nvPr/>
        </p:nvSpPr>
        <p:spPr>
          <a:xfrm>
            <a:off x="5004810" y="3200715"/>
            <a:ext cx="2223654" cy="695265"/>
          </a:xfrm>
          <a:prstGeom prst="horizontalScroll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hocolateBox" pitchFamily="2" charset="0"/>
              </a:rPr>
              <a:t>Appel du Général De Gaulle</a:t>
            </a:r>
            <a:endParaRPr lang="fr-FR" sz="1400" dirty="0">
              <a:latin typeface="ChocolateBox" pitchFamily="2" charset="0"/>
            </a:endParaRPr>
          </a:p>
        </p:txBody>
      </p:sp>
      <p:pic>
        <p:nvPicPr>
          <p:cNvPr id="3074" name="Picture 2" descr="QR Code suffrage universe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884" y="2753188"/>
            <a:ext cx="406627" cy="406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98" y="610531"/>
            <a:ext cx="1636010" cy="21281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Afficher l'image d'origi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337" y="733831"/>
            <a:ext cx="2223654" cy="1480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QR Code abolition de l'esclav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364" y="2753188"/>
            <a:ext cx="377600" cy="37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QR Code lois ferr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036" y="2722045"/>
            <a:ext cx="402090" cy="40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Afficher l'image d'origin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457" y="733831"/>
            <a:ext cx="2128006" cy="16007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QR Code 1905 eglises/etat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6022" y="2781361"/>
            <a:ext cx="395968" cy="395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40"/>
          <p:cNvSpPr txBox="1"/>
          <p:nvPr/>
        </p:nvSpPr>
        <p:spPr>
          <a:xfrm>
            <a:off x="7443560" y="3247135"/>
            <a:ext cx="2223654" cy="613470"/>
          </a:xfrm>
          <a:prstGeom prst="horizontalScroll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ChocolateBox" pitchFamily="2" charset="0"/>
              </a:rPr>
              <a:t>Armistice de la 2nde Guerre Mondiale</a:t>
            </a:r>
            <a:endParaRPr lang="fr-FR" sz="1200" dirty="0">
              <a:latin typeface="ChocolateBox" pitchFamily="2" charset="0"/>
            </a:endParaRPr>
          </a:p>
        </p:txBody>
      </p:sp>
      <p:pic>
        <p:nvPicPr>
          <p:cNvPr id="3088" name="Picture 16" descr="http://www.encyclopedie-bourges.com/loi1905a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908" y="770094"/>
            <a:ext cx="1265691" cy="19685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QR Code bataille verdu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379" y="5893367"/>
            <a:ext cx="415100" cy="41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QR Code armistice 11/11/191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193" y="5878098"/>
            <a:ext cx="430369" cy="430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https://download.vikidia.org/vikidia/fr/images/thumb/5/56/Armistice_du_11_novembre_1918_%C3%A0_Rethondes.jpg/320px-Armistice_du_11_novembre_1918_%C3%A0_Rethondes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465" y="4112896"/>
            <a:ext cx="2140526" cy="14114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QR Code appel du 18 juin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096" y="5850523"/>
            <a:ext cx="384196" cy="38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26" descr="QR Code 8/05/1945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715" y="5872485"/>
            <a:ext cx="381454" cy="38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0" name="Picture 28" descr="Afficher l'image d'origine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54" y="3970913"/>
            <a:ext cx="2244165" cy="16792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2" name="Picture 30" descr="Afficher l'image d'origine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2" y="3977908"/>
            <a:ext cx="2259632" cy="16860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4" name="Picture 32" descr="Afficher l'image d'origine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892" y="3977204"/>
            <a:ext cx="2285274" cy="1682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6337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564" y="41564"/>
            <a:ext cx="2431473" cy="31692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145473" y="128981"/>
            <a:ext cx="2223654" cy="368082"/>
          </a:xfrm>
          <a:prstGeom prst="horizontalScroll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ChocolateBox" pitchFamily="2" charset="0"/>
              </a:rPr>
              <a:t>Mise en place de l’Euro</a:t>
            </a:r>
            <a:endParaRPr lang="fr-FR" sz="1200" dirty="0">
              <a:latin typeface="ChocolateBox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73037" y="41564"/>
            <a:ext cx="2431473" cy="31692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576946" y="128981"/>
            <a:ext cx="2223654" cy="368082"/>
          </a:xfrm>
          <a:prstGeom prst="horizontalScroll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ChocolateBox" pitchFamily="2" charset="0"/>
              </a:rPr>
              <a:t>Jeanne d’Arc</a:t>
            </a:r>
            <a:endParaRPr lang="fr-FR" sz="1200" dirty="0">
              <a:latin typeface="ChocolateBox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04509" y="33666"/>
            <a:ext cx="2431473" cy="31692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7335983" y="41564"/>
            <a:ext cx="2431473" cy="31692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7439892" y="85439"/>
            <a:ext cx="2223654" cy="695265"/>
          </a:xfrm>
          <a:prstGeom prst="horizontalScroll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hocolateBox" pitchFamily="2" charset="0"/>
              </a:rPr>
              <a:t>Mise en place de la Vème République</a:t>
            </a:r>
            <a:endParaRPr lang="fr-FR" sz="1400" dirty="0">
              <a:latin typeface="ChocolateBox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004810" y="82140"/>
            <a:ext cx="2223654" cy="408980"/>
          </a:xfrm>
          <a:prstGeom prst="horizontalScroll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hocolateBox" pitchFamily="2" charset="0"/>
              </a:rPr>
              <a:t>François Ier</a:t>
            </a:r>
            <a:endParaRPr lang="fr-FR" sz="1400" dirty="0">
              <a:latin typeface="ChocolateBox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564" y="3196257"/>
            <a:ext cx="2431473" cy="31692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145473" y="3341730"/>
            <a:ext cx="2223654" cy="408980"/>
          </a:xfrm>
          <a:prstGeom prst="horizontalScroll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hocolateBox" pitchFamily="2" charset="0"/>
              </a:rPr>
              <a:t>Fondation de Rome</a:t>
            </a:r>
            <a:endParaRPr lang="fr-FR" sz="1400" dirty="0">
              <a:latin typeface="ChocolateBox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473037" y="3196257"/>
            <a:ext cx="2431473" cy="31692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2576946" y="3269160"/>
            <a:ext cx="2223654" cy="613470"/>
          </a:xfrm>
          <a:prstGeom prst="horizontalScroll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ChocolateBox" pitchFamily="2" charset="0"/>
              </a:rPr>
              <a:t>Droit de vote des Femmes</a:t>
            </a:r>
            <a:endParaRPr lang="fr-FR" sz="1200" dirty="0">
              <a:latin typeface="ChocolateBox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904509" y="3188359"/>
            <a:ext cx="2431473" cy="31692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7335983" y="3196257"/>
            <a:ext cx="2431473" cy="31692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5004810" y="3276030"/>
            <a:ext cx="2223654" cy="408980"/>
          </a:xfrm>
          <a:prstGeom prst="horizontalScroll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hocolateBox" pitchFamily="2" charset="0"/>
              </a:rPr>
              <a:t>L’Encyclopédie</a:t>
            </a:r>
            <a:endParaRPr lang="fr-FR" sz="1400" dirty="0">
              <a:latin typeface="ChocolateBox" pitchFamily="2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7443560" y="3247135"/>
            <a:ext cx="2223654" cy="368082"/>
          </a:xfrm>
          <a:prstGeom prst="horizontalScroll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ChocolateBox" pitchFamily="2" charset="0"/>
              </a:rPr>
              <a:t>La Bible</a:t>
            </a:r>
            <a:endParaRPr lang="fr-FR" sz="1200" dirty="0">
              <a:latin typeface="ChocolateBox" pitchFamily="2" charset="0"/>
            </a:endParaRPr>
          </a:p>
        </p:txBody>
      </p:sp>
      <p:pic>
        <p:nvPicPr>
          <p:cNvPr id="4098" name="Picture 2" descr="QR Code euro 200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544" y="2691276"/>
            <a:ext cx="439511" cy="439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QR Code jeanne d'ar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080" y="2691276"/>
            <a:ext cx="439511" cy="439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download.vikidia.org/vikidia/fr/images/thumb/b/b8/Jeanne_d_Arc.jpg/200px-Jeanne_d_Ar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485" y="560014"/>
            <a:ext cx="1368074" cy="2065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QR Code françois ie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544" y="2701666"/>
            <a:ext cx="429121" cy="42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Fichier:Francis1-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769" y="619248"/>
            <a:ext cx="1550670" cy="20138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QR Code Vème républiqu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016" y="2672540"/>
            <a:ext cx="458247" cy="458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Afficher l'image d'origine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21"/>
          <a:stretch/>
        </p:blipFill>
        <p:spPr bwMode="auto">
          <a:xfrm>
            <a:off x="285395" y="3959020"/>
            <a:ext cx="1943807" cy="1365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QR Code fondation de rom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17" y="5909985"/>
            <a:ext cx="375495" cy="375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 descr="QR Code droit de vote des femmes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017" y="5832652"/>
            <a:ext cx="435532" cy="43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0" name="Picture 24" descr="Les Françaises dans un bureau de vote (29 avril 1945), DR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251" y="4026100"/>
            <a:ext cx="2250429" cy="14022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2" name="Picture 26" descr="Fichier:Rayonnages bureau directeur ENC n2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810" y="3971116"/>
            <a:ext cx="2223654" cy="14815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4" name="Picture 28" descr="QR Code encyclopédie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490" y="5787798"/>
            <a:ext cx="480386" cy="48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6" name="Picture 30" descr="QR Code bible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016" y="5767422"/>
            <a:ext cx="497682" cy="497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8" name="Picture 32" descr="Afficher l'image d'origine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70" y="689212"/>
            <a:ext cx="2204345" cy="14170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0" name="Picture 34" descr="Afficher l'image d'origine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9627" y="824579"/>
            <a:ext cx="1333500" cy="1766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4" name="Picture 38" descr="Afficher l'image d'origine"/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3560" y="4111156"/>
            <a:ext cx="2223654" cy="1178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841107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850</TotalTime>
  <Words>86</Words>
  <Application>Microsoft Office PowerPoint</Application>
  <PresentationFormat>Format A4 (210 x 297 mm)</PresentationFormat>
  <Paragraphs>24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ChocolateBox</vt:lpstr>
      <vt:lpstr>Thème Office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Cécile</dc:creator>
  <cp:lastModifiedBy>Cécile</cp:lastModifiedBy>
  <cp:revision>18</cp:revision>
  <cp:lastPrinted>2016-08-28T20:08:01Z</cp:lastPrinted>
  <dcterms:created xsi:type="dcterms:W3CDTF">2016-08-28T19:19:22Z</dcterms:created>
  <dcterms:modified xsi:type="dcterms:W3CDTF">2016-08-29T09:29:34Z</dcterms:modified>
</cp:coreProperties>
</file>