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9" r:id="rId4"/>
    <p:sldId id="263" r:id="rId5"/>
    <p:sldId id="257" r:id="rId6"/>
    <p:sldId id="264" r:id="rId7"/>
  </p:sldIdLst>
  <p:sldSz cx="6858000" cy="9906000" type="A4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368" autoAdjust="0"/>
    <p:restoredTop sz="94660"/>
  </p:normalViewPr>
  <p:slideViewPr>
    <p:cSldViewPr>
      <p:cViewPr>
        <p:scale>
          <a:sx n="50" d="100"/>
          <a:sy n="50" d="100"/>
        </p:scale>
        <p:origin x="-402" y="-18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ECB0F-512F-4AEA-B6C1-1C5C14E0B5CA}" type="datetimeFigureOut">
              <a:rPr lang="fr-FR" smtClean="0"/>
              <a:pPr/>
              <a:t>27/08/2018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296F4-9ED3-4D86-BA5E-AE33B8A1875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ECB0F-512F-4AEA-B6C1-1C5C14E0B5CA}" type="datetimeFigureOut">
              <a:rPr lang="fr-FR" smtClean="0"/>
              <a:pPr/>
              <a:t>27/08/2018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296F4-9ED3-4D86-BA5E-AE33B8A1875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ECB0F-512F-4AEA-B6C1-1C5C14E0B5CA}" type="datetimeFigureOut">
              <a:rPr lang="fr-FR" smtClean="0"/>
              <a:pPr/>
              <a:t>27/08/2018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296F4-9ED3-4D86-BA5E-AE33B8A1875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71475" y="2311402"/>
            <a:ext cx="3286125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771900" y="2311402"/>
            <a:ext cx="3286125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ECB0F-512F-4AEA-B6C1-1C5C14E0B5CA}" type="datetimeFigureOut">
              <a:rPr lang="fr-FR" smtClean="0"/>
              <a:pPr/>
              <a:t>27/08/2018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296F4-9ED3-4D86-BA5E-AE33B8A1875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2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2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ECB0F-512F-4AEA-B6C1-1C5C14E0B5CA}" type="datetimeFigureOut">
              <a:rPr lang="fr-FR" smtClean="0"/>
              <a:pPr/>
              <a:t>27/08/2018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296F4-9ED3-4D86-BA5E-AE33B8A1875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ECB0F-512F-4AEA-B6C1-1C5C14E0B5CA}" type="datetimeFigureOut">
              <a:rPr lang="fr-FR" smtClean="0"/>
              <a:pPr/>
              <a:t>27/08/2018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296F4-9ED3-4D86-BA5E-AE33B8A1875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ECB0F-512F-4AEA-B6C1-1C5C14E0B5CA}" type="datetimeFigureOut">
              <a:rPr lang="fr-FR" smtClean="0"/>
              <a:pPr/>
              <a:t>27/08/2018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296F4-9ED3-4D86-BA5E-AE33B8A1875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8" y="394408"/>
            <a:ext cx="3833812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2072924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ECB0F-512F-4AEA-B6C1-1C5C14E0B5CA}" type="datetimeFigureOut">
              <a:rPr lang="fr-FR" smtClean="0"/>
              <a:pPr/>
              <a:t>27/08/2018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296F4-9ED3-4D86-BA5E-AE33B8A1875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ECB0F-512F-4AEA-B6C1-1C5C14E0B5CA}" type="datetimeFigureOut">
              <a:rPr lang="fr-FR" smtClean="0"/>
              <a:pPr/>
              <a:t>27/08/2018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296F4-9ED3-4D86-BA5E-AE33B8A1875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ECB0F-512F-4AEA-B6C1-1C5C14E0B5CA}" type="datetimeFigureOut">
              <a:rPr lang="fr-FR" smtClean="0"/>
              <a:pPr/>
              <a:t>27/08/2018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296F4-9ED3-4D86-BA5E-AE33B8A1875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5386387" y="396701"/>
            <a:ext cx="1671638" cy="845220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71475" y="396701"/>
            <a:ext cx="4900613" cy="845220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ECB0F-512F-4AEA-B6C1-1C5C14E0B5CA}" type="datetimeFigureOut">
              <a:rPr lang="fr-FR" smtClean="0"/>
              <a:pPr/>
              <a:t>27/08/2018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296F4-9ED3-4D86-BA5E-AE33B8A1875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1ECB0F-512F-4AEA-B6C1-1C5C14E0B5CA}" type="datetimeFigureOut">
              <a:rPr lang="fr-FR" smtClean="0"/>
              <a:pPr/>
              <a:t>27/08/2018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9181397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1296F4-9ED3-4D86-BA5E-AE33B8A1875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12" Type="http://schemas.openxmlformats.org/officeDocument/2006/relationships/image" Target="../media/image2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3.png"/><Relationship Id="rId9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.png"/><Relationship Id="rId7" Type="http://schemas.openxmlformats.org/officeDocument/2006/relationships/image" Target="../media/image26.png"/><Relationship Id="rId12" Type="http://schemas.openxmlformats.org/officeDocument/2006/relationships/image" Target="../media/image3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jpeg"/><Relationship Id="rId10" Type="http://schemas.openxmlformats.org/officeDocument/2006/relationships/image" Target="../media/image29.jpeg"/><Relationship Id="rId4" Type="http://schemas.openxmlformats.org/officeDocument/2006/relationships/image" Target="../media/image3.png"/><Relationship Id="rId9" Type="http://schemas.openxmlformats.org/officeDocument/2006/relationships/image" Target="../media/image28.gif"/><Relationship Id="rId14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785926" y="40155"/>
            <a:ext cx="60007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 err="1" smtClean="0">
                <a:latin typeface="Adventure" pitchFamily="2" charset="0"/>
              </a:rPr>
              <a:t>Géomdrive</a:t>
            </a:r>
            <a:endParaRPr lang="fr-FR" sz="4400" dirty="0">
              <a:latin typeface="Adventure" pitchFamily="2" charset="0"/>
            </a:endParaRPr>
          </a:p>
        </p:txBody>
      </p:sp>
      <p:pic>
        <p:nvPicPr>
          <p:cNvPr id="11266" name="Picture 2" descr="Image result for caddi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8" y="23778"/>
            <a:ext cx="857256" cy="821783"/>
          </a:xfrm>
          <a:prstGeom prst="rect">
            <a:avLst/>
          </a:prstGeom>
          <a:noFill/>
        </p:spPr>
      </p:pic>
      <p:pic>
        <p:nvPicPr>
          <p:cNvPr id="11268" name="Picture 4" descr="Image result for Ã©tiqueteus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547726"/>
            <a:ext cx="2000240" cy="2000240"/>
          </a:xfrm>
          <a:prstGeom prst="rect">
            <a:avLst/>
          </a:prstGeom>
          <a:noFill/>
        </p:spPr>
      </p:pic>
      <p:graphicFrame>
        <p:nvGraphicFramePr>
          <p:cNvPr id="7" name="Tableau 6"/>
          <p:cNvGraphicFramePr>
            <a:graphicFrameLocks noGrp="1"/>
          </p:cNvGraphicFramePr>
          <p:nvPr/>
        </p:nvGraphicFramePr>
        <p:xfrm>
          <a:off x="428604" y="1023910"/>
          <a:ext cx="5088396" cy="871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0396"/>
                <a:gridCol w="2088000"/>
              </a:tblGrid>
              <a:tr h="792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92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92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92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92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92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92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92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92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92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92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270" name="AutoShape 6" descr="Image result for poisson"/>
          <p:cNvSpPr>
            <a:spLocks noChangeAspect="1" noChangeArrowheads="1"/>
          </p:cNvSpPr>
          <p:nvPr/>
        </p:nvSpPr>
        <p:spPr bwMode="auto">
          <a:xfrm>
            <a:off x="155575" y="-136525"/>
            <a:ext cx="298450" cy="298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276" name="AutoShape 12" descr="Image result for pamplemousse"/>
          <p:cNvSpPr>
            <a:spLocks noChangeAspect="1" noChangeArrowheads="1"/>
          </p:cNvSpPr>
          <p:nvPr/>
        </p:nvSpPr>
        <p:spPr bwMode="auto">
          <a:xfrm>
            <a:off x="155575" y="-136525"/>
            <a:ext cx="298450" cy="298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1" name="Text Box 23"/>
          <p:cNvSpPr txBox="1">
            <a:spLocks noChangeArrowheads="1"/>
          </p:cNvSpPr>
          <p:nvPr/>
        </p:nvSpPr>
        <p:spPr bwMode="auto">
          <a:xfrm rot="16200000">
            <a:off x="5486400" y="8534400"/>
            <a:ext cx="2400300" cy="3429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innamon cake" pitchFamily="2" charset="0"/>
                <a:cs typeface="Arial" pitchFamily="34" charset="0"/>
              </a:rPr>
              <a:t>segpachouette.wordpress.com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Image 21" descr="owl-158414_960_720.png"/>
          <p:cNvPicPr/>
          <p:nvPr/>
        </p:nvPicPr>
        <p:blipFill>
          <a:blip r:embed="rId4" cstate="print"/>
          <a:stretch>
            <a:fillRect/>
          </a:stretch>
        </p:blipFill>
        <p:spPr>
          <a:xfrm rot="16200000" flipH="1">
            <a:off x="6572907" y="7809885"/>
            <a:ext cx="154940" cy="156210"/>
          </a:xfrm>
          <a:prstGeom prst="rect">
            <a:avLst/>
          </a:prstGeom>
        </p:spPr>
      </p:pic>
      <p:cxnSp>
        <p:nvCxnSpPr>
          <p:cNvPr id="24" name="Connecteur droit 23"/>
          <p:cNvCxnSpPr/>
          <p:nvPr/>
        </p:nvCxnSpPr>
        <p:spPr>
          <a:xfrm rot="5400000">
            <a:off x="3177000" y="1417992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/>
        </p:nvCxnSpPr>
        <p:spPr>
          <a:xfrm rot="5400000">
            <a:off x="5249496" y="1417992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/>
        </p:nvCxnSpPr>
        <p:spPr>
          <a:xfrm rot="5400000">
            <a:off x="3177000" y="2203810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/>
        </p:nvCxnSpPr>
        <p:spPr>
          <a:xfrm rot="5400000">
            <a:off x="5249496" y="2203810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rot="5400000">
            <a:off x="3177000" y="2989628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 rot="5400000">
            <a:off x="5249496" y="2989628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 rot="5400000">
            <a:off x="3177000" y="3775446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/>
          <p:cNvCxnSpPr/>
          <p:nvPr/>
        </p:nvCxnSpPr>
        <p:spPr>
          <a:xfrm rot="5400000">
            <a:off x="5249496" y="3775446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/>
          <p:cNvCxnSpPr/>
          <p:nvPr/>
        </p:nvCxnSpPr>
        <p:spPr>
          <a:xfrm rot="5400000">
            <a:off x="3177000" y="4632702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/>
          <p:cNvCxnSpPr/>
          <p:nvPr/>
        </p:nvCxnSpPr>
        <p:spPr>
          <a:xfrm rot="5400000">
            <a:off x="5249496" y="4632702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/>
          <p:cNvCxnSpPr/>
          <p:nvPr/>
        </p:nvCxnSpPr>
        <p:spPr>
          <a:xfrm rot="5400000">
            <a:off x="3177000" y="5418520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/>
          <p:cNvCxnSpPr/>
          <p:nvPr/>
        </p:nvCxnSpPr>
        <p:spPr>
          <a:xfrm rot="5400000">
            <a:off x="5249496" y="5418520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/>
          <p:cNvCxnSpPr/>
          <p:nvPr/>
        </p:nvCxnSpPr>
        <p:spPr>
          <a:xfrm rot="5400000">
            <a:off x="3177000" y="6204338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/>
          <p:cNvCxnSpPr/>
          <p:nvPr/>
        </p:nvCxnSpPr>
        <p:spPr>
          <a:xfrm rot="5400000">
            <a:off x="5249496" y="6204338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/>
          <p:cNvCxnSpPr/>
          <p:nvPr/>
        </p:nvCxnSpPr>
        <p:spPr>
          <a:xfrm rot="5400000">
            <a:off x="3177000" y="6990156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/>
          <p:cNvCxnSpPr/>
          <p:nvPr/>
        </p:nvCxnSpPr>
        <p:spPr>
          <a:xfrm rot="5400000">
            <a:off x="5249496" y="6990156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/>
          <p:cNvCxnSpPr/>
          <p:nvPr/>
        </p:nvCxnSpPr>
        <p:spPr>
          <a:xfrm rot="5400000">
            <a:off x="3177000" y="7775974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/>
          <p:cNvCxnSpPr/>
          <p:nvPr/>
        </p:nvCxnSpPr>
        <p:spPr>
          <a:xfrm rot="5400000">
            <a:off x="5249496" y="7775974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/>
          <p:cNvCxnSpPr/>
          <p:nvPr/>
        </p:nvCxnSpPr>
        <p:spPr>
          <a:xfrm rot="5400000">
            <a:off x="3177000" y="8561792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5400000">
            <a:off x="5249496" y="8561792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 rot="5400000">
            <a:off x="3177000" y="9343676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/>
          <p:cNvCxnSpPr/>
          <p:nvPr/>
        </p:nvCxnSpPr>
        <p:spPr>
          <a:xfrm rot="5400000">
            <a:off x="5249496" y="9343676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Image 46" descr="Image result for angle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00174" y="1095348"/>
            <a:ext cx="1000132" cy="6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Image 47" descr="Image result for points alignÃ©s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57232" y="3452802"/>
            <a:ext cx="2000264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Image 48" descr="Image result for bissectrice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85794" y="5095876"/>
            <a:ext cx="2071702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Image 49" descr="Image result for centre figure gÃ©omÃ©trie"/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571612" y="4238620"/>
            <a:ext cx="645770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Oval 2"/>
          <p:cNvSpPr>
            <a:spLocks noChangeArrowheads="1"/>
          </p:cNvSpPr>
          <p:nvPr/>
        </p:nvSpPr>
        <p:spPr bwMode="auto">
          <a:xfrm>
            <a:off x="1857364" y="4524372"/>
            <a:ext cx="72000" cy="720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12" y="7381892"/>
            <a:ext cx="642942" cy="831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298" y="8144134"/>
            <a:ext cx="1144063" cy="766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3" name="Image 62" descr="Image result for demi-droite"/>
          <p:cNvPicPr/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1546" y="6453198"/>
            <a:ext cx="1714512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Image 63" descr="Image result for diagonales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500175" y="1809729"/>
            <a:ext cx="857255" cy="857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Image 64" descr="Image result for distance"/>
          <p:cNvPicPr/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4026" t="14530" r="17278" b="44400"/>
          <a:stretch>
            <a:fillRect/>
          </a:stretch>
        </p:blipFill>
        <p:spPr bwMode="auto">
          <a:xfrm rot="905375">
            <a:off x="1184847" y="2802708"/>
            <a:ext cx="1663317" cy="541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" name="Image 65" descr="Related image"/>
          <p:cNvPicPr/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6557" r="33752" b="34956"/>
          <a:stretch>
            <a:fillRect/>
          </a:stretch>
        </p:blipFill>
        <p:spPr bwMode="auto">
          <a:xfrm rot="2635212">
            <a:off x="1809929" y="5858008"/>
            <a:ext cx="487911" cy="661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" name="Image 66" descr="Image result for droite"/>
          <p:cNvPicPr/>
          <p:nvPr/>
        </p:nvPicPr>
        <p:blipFill>
          <a:blip r:embed="rId15"/>
          <a:srcRect t="27778"/>
          <a:stretch>
            <a:fillRect/>
          </a:stretch>
        </p:blipFill>
        <p:spPr bwMode="auto">
          <a:xfrm>
            <a:off x="857232" y="8788986"/>
            <a:ext cx="2123651" cy="95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285729" y="238092"/>
          <a:ext cx="6286542" cy="554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5514"/>
                <a:gridCol w="2095514"/>
                <a:gridCol w="2095514"/>
              </a:tblGrid>
              <a:tr h="504000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angle</a:t>
                      </a:r>
                      <a:endParaRPr lang="fr-FR" sz="2400" b="1" dirty="0">
                        <a:solidFill>
                          <a:schemeClr val="tx1"/>
                        </a:solidFill>
                        <a:latin typeface="Script cole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triangle</a:t>
                      </a:r>
                      <a:endParaRPr lang="fr-FR" sz="2400" b="1" dirty="0">
                        <a:solidFill>
                          <a:schemeClr val="tx1"/>
                        </a:solidFill>
                        <a:latin typeface="Script cole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trapèze</a:t>
                      </a:r>
                      <a:endParaRPr lang="fr-FR" sz="2400" b="1" dirty="0">
                        <a:solidFill>
                          <a:schemeClr val="tx1"/>
                        </a:solidFill>
                        <a:latin typeface="Script cole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côtés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diagonales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médianes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distance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droite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côté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points consécutifs</a:t>
                      </a:r>
                      <a:endParaRPr lang="fr-FR" sz="16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0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points</a:t>
                      </a:r>
                      <a:r>
                        <a:rPr lang="fr-FR" sz="2000" b="1" kern="1200" baseline="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 alignés</a:t>
                      </a:r>
                      <a:endParaRPr lang="fr-FR" sz="20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0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points opposés</a:t>
                      </a:r>
                      <a:endParaRPr lang="fr-FR" sz="20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milieu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diagonales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centre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bissectrice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médiatrice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hauteur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triangle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angle aigu 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angle droit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demi-droite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droite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segment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côtés opposés</a:t>
                      </a:r>
                      <a:endParaRPr lang="fr-FR" sz="16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côtés consécutifs</a:t>
                      </a:r>
                      <a:endParaRPr lang="fr-FR" sz="16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côtés</a:t>
                      </a:r>
                      <a:r>
                        <a:rPr lang="fr-FR" sz="1600" b="1" kern="1200" baseline="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 parallèles</a:t>
                      </a:r>
                      <a:endParaRPr lang="fr-FR" sz="16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côté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droite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milieu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demi-droite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droite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segment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785926" y="40155"/>
            <a:ext cx="60007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 err="1" smtClean="0">
                <a:latin typeface="Adventure" pitchFamily="2" charset="0"/>
              </a:rPr>
              <a:t>Géomdrive</a:t>
            </a:r>
            <a:endParaRPr lang="fr-FR" sz="4400" dirty="0">
              <a:latin typeface="Adventure" pitchFamily="2" charset="0"/>
            </a:endParaRPr>
          </a:p>
        </p:txBody>
      </p:sp>
      <p:pic>
        <p:nvPicPr>
          <p:cNvPr id="11266" name="Picture 2" descr="Image result for caddi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8" y="23778"/>
            <a:ext cx="857256" cy="821783"/>
          </a:xfrm>
          <a:prstGeom prst="rect">
            <a:avLst/>
          </a:prstGeom>
          <a:noFill/>
        </p:spPr>
      </p:pic>
      <p:pic>
        <p:nvPicPr>
          <p:cNvPr id="11268" name="Picture 4" descr="Image result for Ã©tiqueteus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547726"/>
            <a:ext cx="2000240" cy="2000240"/>
          </a:xfrm>
          <a:prstGeom prst="rect">
            <a:avLst/>
          </a:prstGeom>
          <a:noFill/>
        </p:spPr>
      </p:pic>
      <p:graphicFrame>
        <p:nvGraphicFramePr>
          <p:cNvPr id="7" name="Tableau 6"/>
          <p:cNvGraphicFramePr>
            <a:graphicFrameLocks noGrp="1"/>
          </p:cNvGraphicFramePr>
          <p:nvPr/>
        </p:nvGraphicFramePr>
        <p:xfrm>
          <a:off x="428604" y="1023910"/>
          <a:ext cx="5088396" cy="871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0396"/>
                <a:gridCol w="2088000"/>
              </a:tblGrid>
              <a:tr h="792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92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92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92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92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92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92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92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92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92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92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270" name="AutoShape 6" descr="Image result for poisson"/>
          <p:cNvSpPr>
            <a:spLocks noChangeAspect="1" noChangeArrowheads="1"/>
          </p:cNvSpPr>
          <p:nvPr/>
        </p:nvSpPr>
        <p:spPr bwMode="auto">
          <a:xfrm>
            <a:off x="155575" y="-136525"/>
            <a:ext cx="298450" cy="298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276" name="AutoShape 12" descr="Image result for pamplemousse"/>
          <p:cNvSpPr>
            <a:spLocks noChangeAspect="1" noChangeArrowheads="1"/>
          </p:cNvSpPr>
          <p:nvPr/>
        </p:nvSpPr>
        <p:spPr bwMode="auto">
          <a:xfrm>
            <a:off x="155575" y="-136525"/>
            <a:ext cx="298450" cy="298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338" name="AutoShape 2" descr="Image result for figue"/>
          <p:cNvSpPr>
            <a:spLocks noChangeAspect="1" noChangeArrowheads="1"/>
          </p:cNvSpPr>
          <p:nvPr/>
        </p:nvSpPr>
        <p:spPr bwMode="auto">
          <a:xfrm>
            <a:off x="155575" y="-136525"/>
            <a:ext cx="298450" cy="298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6402" name="AutoShape 18" descr="Image result for sardine"/>
          <p:cNvSpPr>
            <a:spLocks noChangeAspect="1" noChangeArrowheads="1"/>
          </p:cNvSpPr>
          <p:nvPr/>
        </p:nvSpPr>
        <p:spPr bwMode="auto">
          <a:xfrm>
            <a:off x="155575" y="-136525"/>
            <a:ext cx="298450" cy="298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6" name="Text Box 23"/>
          <p:cNvSpPr txBox="1">
            <a:spLocks noChangeArrowheads="1"/>
          </p:cNvSpPr>
          <p:nvPr/>
        </p:nvSpPr>
        <p:spPr bwMode="auto">
          <a:xfrm rot="16200000">
            <a:off x="5486400" y="8534400"/>
            <a:ext cx="2400300" cy="3429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innamon cake" pitchFamily="2" charset="0"/>
                <a:cs typeface="Arial" pitchFamily="34" charset="0"/>
              </a:rPr>
              <a:t>segpachouette.wordpress.com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7" name="Image 26" descr="owl-158414_960_720.png"/>
          <p:cNvPicPr/>
          <p:nvPr/>
        </p:nvPicPr>
        <p:blipFill>
          <a:blip r:embed="rId4" cstate="print"/>
          <a:stretch>
            <a:fillRect/>
          </a:stretch>
        </p:blipFill>
        <p:spPr>
          <a:xfrm rot="16200000" flipH="1">
            <a:off x="6572907" y="7809885"/>
            <a:ext cx="154940" cy="156210"/>
          </a:xfrm>
          <a:prstGeom prst="rect">
            <a:avLst/>
          </a:prstGeom>
        </p:spPr>
      </p:pic>
      <p:cxnSp>
        <p:nvCxnSpPr>
          <p:cNvPr id="28" name="Connecteur droit 27"/>
          <p:cNvCxnSpPr/>
          <p:nvPr/>
        </p:nvCxnSpPr>
        <p:spPr>
          <a:xfrm rot="5400000">
            <a:off x="3177000" y="1417992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rot="5400000">
            <a:off x="5249496" y="1417992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 rot="5400000">
            <a:off x="3177000" y="2203810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 rot="5400000">
            <a:off x="5249496" y="2203810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/>
          <p:cNvCxnSpPr/>
          <p:nvPr/>
        </p:nvCxnSpPr>
        <p:spPr>
          <a:xfrm rot="5400000">
            <a:off x="3177000" y="2989628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/>
          <p:cNvCxnSpPr/>
          <p:nvPr/>
        </p:nvCxnSpPr>
        <p:spPr>
          <a:xfrm rot="5400000">
            <a:off x="5249496" y="2989628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/>
          <p:cNvCxnSpPr/>
          <p:nvPr/>
        </p:nvCxnSpPr>
        <p:spPr>
          <a:xfrm rot="5400000">
            <a:off x="3177000" y="3775446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/>
          <p:cNvCxnSpPr/>
          <p:nvPr/>
        </p:nvCxnSpPr>
        <p:spPr>
          <a:xfrm rot="5400000">
            <a:off x="5249496" y="3775446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/>
          <p:cNvCxnSpPr/>
          <p:nvPr/>
        </p:nvCxnSpPr>
        <p:spPr>
          <a:xfrm rot="5400000">
            <a:off x="3177000" y="4632702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/>
          <p:cNvCxnSpPr/>
          <p:nvPr/>
        </p:nvCxnSpPr>
        <p:spPr>
          <a:xfrm rot="5400000">
            <a:off x="5249496" y="4632702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/>
          <p:cNvCxnSpPr/>
          <p:nvPr/>
        </p:nvCxnSpPr>
        <p:spPr>
          <a:xfrm rot="5400000">
            <a:off x="3177000" y="5418520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/>
          <p:cNvCxnSpPr/>
          <p:nvPr/>
        </p:nvCxnSpPr>
        <p:spPr>
          <a:xfrm rot="5400000">
            <a:off x="5249496" y="5418520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/>
          <p:cNvCxnSpPr/>
          <p:nvPr/>
        </p:nvCxnSpPr>
        <p:spPr>
          <a:xfrm rot="5400000">
            <a:off x="3177000" y="6204338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/>
          <p:cNvCxnSpPr/>
          <p:nvPr/>
        </p:nvCxnSpPr>
        <p:spPr>
          <a:xfrm rot="5400000">
            <a:off x="5249496" y="6204338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/>
          <p:cNvCxnSpPr/>
          <p:nvPr/>
        </p:nvCxnSpPr>
        <p:spPr>
          <a:xfrm rot="5400000">
            <a:off x="3177000" y="6990156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/>
          <p:cNvCxnSpPr/>
          <p:nvPr/>
        </p:nvCxnSpPr>
        <p:spPr>
          <a:xfrm rot="5400000">
            <a:off x="5249496" y="6990156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5400000">
            <a:off x="3177000" y="7775974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 rot="5400000">
            <a:off x="5249496" y="7775974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/>
          <p:cNvCxnSpPr/>
          <p:nvPr/>
        </p:nvCxnSpPr>
        <p:spPr>
          <a:xfrm rot="5400000">
            <a:off x="3177000" y="8561792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/>
          <p:cNvCxnSpPr/>
          <p:nvPr/>
        </p:nvCxnSpPr>
        <p:spPr>
          <a:xfrm rot="5400000">
            <a:off x="5249496" y="8561792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/>
          <p:cNvCxnSpPr/>
          <p:nvPr/>
        </p:nvCxnSpPr>
        <p:spPr>
          <a:xfrm rot="5400000">
            <a:off x="3177000" y="9343676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/>
          <p:cNvCxnSpPr/>
          <p:nvPr/>
        </p:nvCxnSpPr>
        <p:spPr>
          <a:xfrm rot="5400000">
            <a:off x="5249496" y="9343676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Image 49" descr="Image result for Ã©quidistant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18" y="1095348"/>
            <a:ext cx="1193042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1714488" y="1238224"/>
            <a:ext cx="1854200" cy="59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cript cole" pitchFamily="2" charset="0"/>
                <a:cs typeface="Arial" pitchFamily="34" charset="0"/>
              </a:rPr>
              <a:t>M est … de A et de C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1" name="Image 50" descr="Image result for polygone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28737" y="3452803"/>
            <a:ext cx="78581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Image 52" descr="Image result for hauteur"/>
          <p:cNvPicPr/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14488" y="5810256"/>
            <a:ext cx="592668" cy="712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Image 53" descr="Image result for intersection gÃ©omÃ©trie"/>
          <p:cNvPicPr/>
          <p:nvPr/>
        </p:nvPicPr>
        <p:blipFill>
          <a:blip r:embed="rId8" cstate="print"/>
          <a:srcRect b="40187"/>
          <a:stretch>
            <a:fillRect/>
          </a:stretch>
        </p:blipFill>
        <p:spPr bwMode="auto">
          <a:xfrm>
            <a:off x="1142984" y="5024438"/>
            <a:ext cx="1832975" cy="648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1891678" y="5381629"/>
            <a:ext cx="180000" cy="35719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857232" y="1881166"/>
            <a:ext cx="1736739" cy="620738"/>
          </a:xfrm>
          <a:prstGeom prst="rect">
            <a:avLst/>
          </a:prstGeom>
          <a:solidFill>
            <a:srgbClr val="DEEAF6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cxnSp>
        <p:nvCxnSpPr>
          <p:cNvPr id="2053" name="AutoShape 5"/>
          <p:cNvCxnSpPr>
            <a:cxnSpLocks noChangeShapeType="1"/>
          </p:cNvCxnSpPr>
          <p:nvPr/>
        </p:nvCxnSpPr>
        <p:spPr bwMode="auto">
          <a:xfrm rot="5400000">
            <a:off x="2360657" y="2192269"/>
            <a:ext cx="620738" cy="121"/>
          </a:xfrm>
          <a:prstGeom prst="straightConnector1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571480" y="7524768"/>
            <a:ext cx="2690831" cy="500066"/>
          </a:xfrm>
          <a:prstGeom prst="rect">
            <a:avLst/>
          </a:prstGeom>
          <a:solidFill>
            <a:srgbClr val="DEEAF6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cxnSp>
        <p:nvCxnSpPr>
          <p:cNvPr id="2055" name="AutoShape 7"/>
          <p:cNvCxnSpPr>
            <a:cxnSpLocks noChangeShapeType="1"/>
          </p:cNvCxnSpPr>
          <p:nvPr/>
        </p:nvCxnSpPr>
        <p:spPr bwMode="auto">
          <a:xfrm rot="10800000" flipV="1">
            <a:off x="571480" y="7453329"/>
            <a:ext cx="2714644" cy="1293"/>
          </a:xfrm>
          <a:prstGeom prst="straightConnector1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 type="triangle" w="med" len="med"/>
          </a:ln>
        </p:spPr>
      </p:cxnSp>
      <p:pic>
        <p:nvPicPr>
          <p:cNvPr id="64" name="Image 63" descr="Image result for mÃ©diane"/>
          <p:cNvPicPr/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36" y="4167182"/>
            <a:ext cx="862008" cy="853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Image 64" descr="Image result for mÃ©diatrice"/>
          <p:cNvPicPr/>
          <p:nvPr/>
        </p:nvPicPr>
        <p:blipFill>
          <a:blip r:embed="rId10" cstate="print"/>
          <a:srcRect t="24238"/>
          <a:stretch>
            <a:fillRect/>
          </a:stretch>
        </p:blipFill>
        <p:spPr bwMode="auto">
          <a:xfrm>
            <a:off x="1785926" y="8953528"/>
            <a:ext cx="571504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857232" y="2666984"/>
            <a:ext cx="1869662" cy="62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7" name="Image 66" descr="Image result for cÃ´tÃ©s consÃ©cutifs"/>
          <p:cNvPicPr/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1357298" y="6596074"/>
            <a:ext cx="1242046" cy="67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" name="Image 67" descr="Image result for parallÃ¨les"/>
          <p:cNvPicPr/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500174" y="8239148"/>
            <a:ext cx="917865" cy="625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285729" y="238092"/>
          <a:ext cx="6286542" cy="554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5514"/>
                <a:gridCol w="2095514"/>
                <a:gridCol w="2095514"/>
              </a:tblGrid>
              <a:tr h="504000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équidistant</a:t>
                      </a:r>
                      <a:endParaRPr lang="fr-FR" sz="2400" b="1" dirty="0">
                        <a:solidFill>
                          <a:schemeClr val="tx1"/>
                        </a:solidFill>
                        <a:latin typeface="Script cole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milieu</a:t>
                      </a:r>
                      <a:endParaRPr lang="fr-FR" sz="2400" b="1" dirty="0">
                        <a:solidFill>
                          <a:schemeClr val="tx1"/>
                        </a:solidFill>
                        <a:latin typeface="Script cole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consécutif</a:t>
                      </a:r>
                      <a:endParaRPr lang="fr-FR" sz="2400" b="1" dirty="0">
                        <a:solidFill>
                          <a:schemeClr val="tx1"/>
                        </a:solidFill>
                        <a:latin typeface="Script cole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longueur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largeur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droite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centre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diagonale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milieu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polygone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quadrilatère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trapèze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médiane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médiatrice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hauteur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diagonale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intersection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côté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hauteur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médiane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médiatrice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2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côtés opposés</a:t>
                      </a:r>
                      <a:endParaRPr lang="fr-FR" sz="12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2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côtés consécutifs</a:t>
                      </a:r>
                      <a:endParaRPr lang="fr-FR" sz="12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2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côtés perpendiculaires</a:t>
                      </a:r>
                      <a:endParaRPr lang="fr-FR" sz="12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diagonale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largeur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longueur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perpendiculaires</a:t>
                      </a:r>
                      <a:endParaRPr lang="fr-FR" sz="16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parallèles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consécutifs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médiane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hauteur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médiatrice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785926" y="40155"/>
            <a:ext cx="60007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 err="1" smtClean="0">
                <a:latin typeface="Adventure" pitchFamily="2" charset="0"/>
              </a:rPr>
              <a:t>Géomdrive</a:t>
            </a:r>
            <a:endParaRPr lang="fr-FR" sz="4400" dirty="0">
              <a:latin typeface="Adventure" pitchFamily="2" charset="0"/>
            </a:endParaRPr>
          </a:p>
        </p:txBody>
      </p:sp>
      <p:pic>
        <p:nvPicPr>
          <p:cNvPr id="11266" name="Picture 2" descr="Image result for caddi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8" y="23778"/>
            <a:ext cx="857256" cy="821783"/>
          </a:xfrm>
          <a:prstGeom prst="rect">
            <a:avLst/>
          </a:prstGeom>
          <a:noFill/>
        </p:spPr>
      </p:pic>
      <p:pic>
        <p:nvPicPr>
          <p:cNvPr id="11268" name="Picture 4" descr="Image result for Ã©tiqueteus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547726"/>
            <a:ext cx="2000240" cy="2000240"/>
          </a:xfrm>
          <a:prstGeom prst="rect">
            <a:avLst/>
          </a:prstGeom>
          <a:noFill/>
        </p:spPr>
      </p:pic>
      <p:graphicFrame>
        <p:nvGraphicFramePr>
          <p:cNvPr id="7" name="Tableau 6"/>
          <p:cNvGraphicFramePr>
            <a:graphicFrameLocks noGrp="1"/>
          </p:cNvGraphicFramePr>
          <p:nvPr/>
        </p:nvGraphicFramePr>
        <p:xfrm>
          <a:off x="428604" y="1023910"/>
          <a:ext cx="5088396" cy="871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0396"/>
                <a:gridCol w="2088000"/>
              </a:tblGrid>
              <a:tr h="792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92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92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92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92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92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92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92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92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92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92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270" name="AutoShape 6" descr="Image result for poisson"/>
          <p:cNvSpPr>
            <a:spLocks noChangeAspect="1" noChangeArrowheads="1"/>
          </p:cNvSpPr>
          <p:nvPr/>
        </p:nvSpPr>
        <p:spPr bwMode="auto">
          <a:xfrm>
            <a:off x="155575" y="-136525"/>
            <a:ext cx="298450" cy="298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276" name="AutoShape 12" descr="Image result for pamplemousse"/>
          <p:cNvSpPr>
            <a:spLocks noChangeAspect="1" noChangeArrowheads="1"/>
          </p:cNvSpPr>
          <p:nvPr/>
        </p:nvSpPr>
        <p:spPr bwMode="auto">
          <a:xfrm>
            <a:off x="155575" y="-136525"/>
            <a:ext cx="298450" cy="298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338" name="AutoShape 2" descr="Image result for figue"/>
          <p:cNvSpPr>
            <a:spLocks noChangeAspect="1" noChangeArrowheads="1"/>
          </p:cNvSpPr>
          <p:nvPr/>
        </p:nvSpPr>
        <p:spPr bwMode="auto">
          <a:xfrm>
            <a:off x="155575" y="-136525"/>
            <a:ext cx="298450" cy="298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5" name="Text Box 23"/>
          <p:cNvSpPr txBox="1">
            <a:spLocks noChangeArrowheads="1"/>
          </p:cNvSpPr>
          <p:nvPr/>
        </p:nvSpPr>
        <p:spPr bwMode="auto">
          <a:xfrm rot="16200000">
            <a:off x="5486400" y="8534400"/>
            <a:ext cx="2400300" cy="3429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innamon cake" pitchFamily="2" charset="0"/>
                <a:cs typeface="Arial" pitchFamily="34" charset="0"/>
              </a:rPr>
              <a:t>segpachouette.wordpress.com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6" name="Image 25" descr="owl-158414_960_720.png"/>
          <p:cNvPicPr/>
          <p:nvPr/>
        </p:nvPicPr>
        <p:blipFill>
          <a:blip r:embed="rId4" cstate="print"/>
          <a:stretch>
            <a:fillRect/>
          </a:stretch>
        </p:blipFill>
        <p:spPr>
          <a:xfrm rot="16200000" flipH="1">
            <a:off x="6572907" y="7809885"/>
            <a:ext cx="154940" cy="156210"/>
          </a:xfrm>
          <a:prstGeom prst="rect">
            <a:avLst/>
          </a:prstGeom>
        </p:spPr>
      </p:pic>
      <p:cxnSp>
        <p:nvCxnSpPr>
          <p:cNvPr id="27" name="Connecteur droit 26"/>
          <p:cNvCxnSpPr/>
          <p:nvPr/>
        </p:nvCxnSpPr>
        <p:spPr>
          <a:xfrm rot="5400000">
            <a:off x="3177000" y="1417992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/>
        </p:nvCxnSpPr>
        <p:spPr>
          <a:xfrm rot="5400000">
            <a:off x="5249496" y="1417992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rot="5400000">
            <a:off x="3177000" y="2203810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 rot="5400000">
            <a:off x="5249496" y="2203810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 rot="5400000">
            <a:off x="3177000" y="2989628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/>
          <p:cNvCxnSpPr/>
          <p:nvPr/>
        </p:nvCxnSpPr>
        <p:spPr>
          <a:xfrm rot="5400000">
            <a:off x="5249496" y="2989628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/>
          <p:cNvCxnSpPr/>
          <p:nvPr/>
        </p:nvCxnSpPr>
        <p:spPr>
          <a:xfrm rot="5400000">
            <a:off x="3177000" y="3775446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/>
          <p:cNvCxnSpPr/>
          <p:nvPr/>
        </p:nvCxnSpPr>
        <p:spPr>
          <a:xfrm rot="5400000">
            <a:off x="5249496" y="3775446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/>
          <p:cNvCxnSpPr/>
          <p:nvPr/>
        </p:nvCxnSpPr>
        <p:spPr>
          <a:xfrm rot="5400000">
            <a:off x="3177000" y="4632702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/>
          <p:cNvCxnSpPr/>
          <p:nvPr/>
        </p:nvCxnSpPr>
        <p:spPr>
          <a:xfrm rot="5400000">
            <a:off x="5249496" y="4632702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/>
          <p:cNvCxnSpPr/>
          <p:nvPr/>
        </p:nvCxnSpPr>
        <p:spPr>
          <a:xfrm rot="5400000">
            <a:off x="3177000" y="5418520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/>
          <p:cNvCxnSpPr/>
          <p:nvPr/>
        </p:nvCxnSpPr>
        <p:spPr>
          <a:xfrm rot="5400000">
            <a:off x="5249496" y="5418520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/>
          <p:cNvCxnSpPr/>
          <p:nvPr/>
        </p:nvCxnSpPr>
        <p:spPr>
          <a:xfrm rot="5400000">
            <a:off x="3177000" y="6204338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/>
          <p:cNvCxnSpPr/>
          <p:nvPr/>
        </p:nvCxnSpPr>
        <p:spPr>
          <a:xfrm rot="5400000">
            <a:off x="5249496" y="6204338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/>
          <p:cNvCxnSpPr/>
          <p:nvPr/>
        </p:nvCxnSpPr>
        <p:spPr>
          <a:xfrm rot="5400000">
            <a:off x="3177000" y="6990156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/>
          <p:cNvCxnSpPr/>
          <p:nvPr/>
        </p:nvCxnSpPr>
        <p:spPr>
          <a:xfrm rot="5400000">
            <a:off x="5249496" y="6990156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/>
          <p:cNvCxnSpPr/>
          <p:nvPr/>
        </p:nvCxnSpPr>
        <p:spPr>
          <a:xfrm rot="5400000">
            <a:off x="3177000" y="7775974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5400000">
            <a:off x="5249496" y="7775974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 rot="5400000">
            <a:off x="3177000" y="8561792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/>
          <p:cNvCxnSpPr/>
          <p:nvPr/>
        </p:nvCxnSpPr>
        <p:spPr>
          <a:xfrm rot="5400000">
            <a:off x="5249496" y="8561792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/>
          <p:cNvCxnSpPr/>
          <p:nvPr/>
        </p:nvCxnSpPr>
        <p:spPr>
          <a:xfrm rot="5400000">
            <a:off x="3177000" y="9343676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/>
          <p:cNvCxnSpPr/>
          <p:nvPr/>
        </p:nvCxnSpPr>
        <p:spPr>
          <a:xfrm rot="5400000">
            <a:off x="5249496" y="9343676"/>
            <a:ext cx="504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Image 48" descr="Image result for perpendiculaire"/>
          <p:cNvPicPr/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4422" y="1023910"/>
            <a:ext cx="1143008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Image 49" descr="Image result for point gÃ©omÃ©trie"/>
          <p:cNvPicPr/>
          <p:nvPr/>
        </p:nvPicPr>
        <p:blipFill>
          <a:blip r:embed="rId6"/>
          <a:srcRect l="37778" r="30854" b="54963"/>
          <a:stretch>
            <a:fillRect/>
          </a:stretch>
        </p:blipFill>
        <p:spPr bwMode="auto">
          <a:xfrm>
            <a:off x="1071546" y="5738818"/>
            <a:ext cx="1428760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Image 50" descr="Image result for quadrilatÃ¨re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71547" y="4953001"/>
            <a:ext cx="1357322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Image 51" descr="Image result for quelconque quadrilatÃ¨re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1480" y="1952604"/>
            <a:ext cx="928694" cy="542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1357298" y="1952604"/>
            <a:ext cx="2379663" cy="59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cript cole" pitchFamily="2" charset="0"/>
                <a:cs typeface="Arial" pitchFamily="34" charset="0"/>
              </a:rPr>
              <a:t>Le quadrilatère est …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3" name="Image 52" descr="Image result for droites sÃ©cantes"/>
          <p:cNvPicPr/>
          <p:nvPr/>
        </p:nvPicPr>
        <p:blipFill>
          <a:blip r:embed="rId9"/>
          <a:srcRect t="12820" r="13769" b="24359"/>
          <a:stretch>
            <a:fillRect/>
          </a:stretch>
        </p:blipFill>
        <p:spPr bwMode="auto">
          <a:xfrm>
            <a:off x="928670" y="4238620"/>
            <a:ext cx="2000264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AutoShape 3"/>
          <p:cNvSpPr>
            <a:spLocks noChangeArrowheads="1"/>
          </p:cNvSpPr>
          <p:nvPr/>
        </p:nvSpPr>
        <p:spPr bwMode="auto">
          <a:xfrm rot="-3055427">
            <a:off x="1566609" y="2835407"/>
            <a:ext cx="622156" cy="373495"/>
          </a:xfrm>
          <a:prstGeom prst="flowChartPunchedCard">
            <a:avLst/>
          </a:prstGeom>
          <a:solidFill>
            <a:srgbClr val="DEEAF6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076" name="Oval 4"/>
          <p:cNvSpPr>
            <a:spLocks noChangeArrowheads="1"/>
          </p:cNvSpPr>
          <p:nvPr/>
        </p:nvSpPr>
        <p:spPr bwMode="auto">
          <a:xfrm>
            <a:off x="1811645" y="3335645"/>
            <a:ext cx="45719" cy="45719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54" name="Image 53" descr="Image result for segment gÃ©omÃ©trie"/>
          <p:cNvPicPr/>
          <p:nvPr/>
        </p:nvPicPr>
        <p:blipFill>
          <a:blip r:embed="rId10" cstate="print"/>
          <a:srcRect r="17711"/>
          <a:stretch>
            <a:fillRect/>
          </a:stretch>
        </p:blipFill>
        <p:spPr bwMode="auto">
          <a:xfrm>
            <a:off x="1142984" y="7453330"/>
            <a:ext cx="1508520" cy="586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Image 54" descr="Image result for symÃ©trique"/>
          <p:cNvPicPr/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74" y="8953528"/>
            <a:ext cx="785817" cy="738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 descr="Image result for carrÃ©"/>
          <p:cNvPicPr>
            <a:picLocks noChangeAspect="1" noChangeArrowheads="1"/>
          </p:cNvPicPr>
          <p:nvPr/>
        </p:nvPicPr>
        <p:blipFill>
          <a:blip r:embed="rId12" cstate="print"/>
          <a:srcRect t="17822" b="15346"/>
          <a:stretch>
            <a:fillRect/>
          </a:stretch>
        </p:blipFill>
        <p:spPr bwMode="auto">
          <a:xfrm>
            <a:off x="1571612" y="8235627"/>
            <a:ext cx="714380" cy="679168"/>
          </a:xfrm>
          <a:prstGeom prst="rect">
            <a:avLst/>
          </a:prstGeom>
          <a:noFill/>
        </p:spPr>
      </p:pic>
      <p:pic>
        <p:nvPicPr>
          <p:cNvPr id="3080" name="Picture 8" descr="Image result for losange"/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298" y="6596074"/>
            <a:ext cx="1099251" cy="754851"/>
          </a:xfrm>
          <a:prstGeom prst="rect">
            <a:avLst/>
          </a:prstGeom>
          <a:noFill/>
        </p:spPr>
      </p:pic>
      <p:pic>
        <p:nvPicPr>
          <p:cNvPr id="3082" name="Picture 10" descr="Image result for parallÃ©logramme"/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4422" y="3452802"/>
            <a:ext cx="1357322" cy="6786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285729" y="238092"/>
          <a:ext cx="6286542" cy="554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5514"/>
                <a:gridCol w="2095514"/>
                <a:gridCol w="2095514"/>
              </a:tblGrid>
              <a:tr h="504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perpendiculaires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parallèles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consécutifs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quelconque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losange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carré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milieu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sommet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centre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losange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parallélogramme</a:t>
                      </a:r>
                      <a:endParaRPr lang="fr-FR" sz="16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rectangle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sécantes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perpendiculaires</a:t>
                      </a:r>
                      <a:endParaRPr lang="fr-FR" sz="16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parallèles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polygone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quadrilatère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triangle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milieu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rond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point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losange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parallélogramme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rectangle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segment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droite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demi-droite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losange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carré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4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rectangle</a:t>
                      </a:r>
                      <a:endParaRPr lang="fr-FR" sz="24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0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parallèles</a:t>
                      </a:r>
                      <a:endParaRPr lang="fr-FR" sz="20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20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symétriques</a:t>
                      </a:r>
                      <a:endParaRPr lang="fr-FR" sz="20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b="1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perpendiculaires</a:t>
                      </a:r>
                      <a:endParaRPr lang="fr-FR" sz="1600" b="1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1074</TotalTime>
  <Words>128</Words>
  <Application>Microsoft Office PowerPoint</Application>
  <PresentationFormat>Format A4 (210 x 297 mm)</PresentationFormat>
  <Paragraphs>107</Paragraphs>
  <Slides>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7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Cécile</dc:creator>
  <cp:lastModifiedBy>Cécile</cp:lastModifiedBy>
  <cp:revision>29</cp:revision>
  <dcterms:created xsi:type="dcterms:W3CDTF">2018-08-21T16:24:55Z</dcterms:created>
  <dcterms:modified xsi:type="dcterms:W3CDTF">2018-08-27T19:50:37Z</dcterms:modified>
</cp:coreProperties>
</file>